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2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81" r:id="rId2"/>
    <p:sldId id="272" r:id="rId3"/>
    <p:sldId id="282" r:id="rId4"/>
    <p:sldId id="284" r:id="rId5"/>
    <p:sldId id="285" r:id="rId6"/>
    <p:sldId id="286" r:id="rId7"/>
    <p:sldId id="258" r:id="rId8"/>
    <p:sldId id="270" r:id="rId9"/>
    <p:sldId id="287" r:id="rId10"/>
    <p:sldId id="271" r:id="rId11"/>
    <p:sldId id="289" r:id="rId12"/>
    <p:sldId id="297" r:id="rId13"/>
    <p:sldId id="303" r:id="rId14"/>
    <p:sldId id="300" r:id="rId15"/>
    <p:sldId id="301" r:id="rId16"/>
    <p:sldId id="302" r:id="rId17"/>
    <p:sldId id="261" r:id="rId18"/>
    <p:sldId id="291" r:id="rId19"/>
    <p:sldId id="292" r:id="rId20"/>
    <p:sldId id="293" r:id="rId21"/>
    <p:sldId id="294" r:id="rId22"/>
    <p:sldId id="296" r:id="rId23"/>
    <p:sldId id="304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Zadana sekcija" id="{1DDE1FFF-196D-4B05-9099-288DAB60BD47}">
          <p14:sldIdLst>
            <p14:sldId id="281"/>
            <p14:sldId id="272"/>
            <p14:sldId id="282"/>
            <p14:sldId id="284"/>
            <p14:sldId id="285"/>
            <p14:sldId id="286"/>
            <p14:sldId id="258"/>
            <p14:sldId id="270"/>
            <p14:sldId id="287"/>
            <p14:sldId id="271"/>
            <p14:sldId id="289"/>
            <p14:sldId id="297"/>
            <p14:sldId id="303"/>
            <p14:sldId id="300"/>
            <p14:sldId id="301"/>
            <p14:sldId id="302"/>
            <p14:sldId id="261"/>
            <p14:sldId id="291"/>
            <p14:sldId id="292"/>
            <p14:sldId id="293"/>
            <p14:sldId id="294"/>
            <p14:sldId id="296"/>
            <p14:sldId id="30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31F546-BC43-4E74-AAF1-5068A0D7F3EB}" v="27" dt="2021-05-08T17:02:50.150"/>
    <p1510:client id="{61193E5E-4876-4960-835B-AE5CADE01BA6}" v="477" dt="2021-05-08T18:46:38.548"/>
    <p1510:client id="{6F69CB2C-4933-4D86-B0B7-3FC3EF7052E7}" v="110" dt="2021-05-09T16:42:51.09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82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226" y="9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 Svetopetrić" userId="060804edfc330231" providerId="Windows Live" clId="Web-{61193E5E-4876-4960-835B-AE5CADE01BA6}"/>
    <pc:docChg chg="addSld delSld modSld sldOrd modSection">
      <pc:chgData name="Ivan Svetopetrić" userId="060804edfc330231" providerId="Windows Live" clId="Web-{61193E5E-4876-4960-835B-AE5CADE01BA6}" dt="2021-05-08T18:46:38.548" v="260"/>
      <pc:docMkLst>
        <pc:docMk/>
      </pc:docMkLst>
      <pc:sldChg chg="del ord">
        <pc:chgData name="Ivan Svetopetrić" userId="060804edfc330231" providerId="Windows Live" clId="Web-{61193E5E-4876-4960-835B-AE5CADE01BA6}" dt="2021-05-08T18:44:38.514" v="252"/>
        <pc:sldMkLst>
          <pc:docMk/>
          <pc:sldMk cId="3536488369" sldId="290"/>
        </pc:sldMkLst>
      </pc:sldChg>
      <pc:sldChg chg="addSp modSp ord">
        <pc:chgData name="Ivan Svetopetrić" userId="060804edfc330231" providerId="Windows Live" clId="Web-{61193E5E-4876-4960-835B-AE5CADE01BA6}" dt="2021-05-08T18:44:25.107" v="251" actId="14100"/>
        <pc:sldMkLst>
          <pc:docMk/>
          <pc:sldMk cId="3151284746" sldId="297"/>
        </pc:sldMkLst>
        <pc:spChg chg="mod">
          <ac:chgData name="Ivan Svetopetrić" userId="060804edfc330231" providerId="Windows Live" clId="Web-{61193E5E-4876-4960-835B-AE5CADE01BA6}" dt="2021-05-08T18:28:54.393" v="214" actId="20577"/>
          <ac:spMkLst>
            <pc:docMk/>
            <pc:sldMk cId="3151284746" sldId="297"/>
            <ac:spMk id="2" creationId="{8093A0BC-6493-48FF-B134-25D0A294E167}"/>
          </ac:spMkLst>
        </pc:spChg>
        <pc:spChg chg="add mod">
          <ac:chgData name="Ivan Svetopetrić" userId="060804edfc330231" providerId="Windows Live" clId="Web-{61193E5E-4876-4960-835B-AE5CADE01BA6}" dt="2021-05-08T18:44:25.107" v="251" actId="14100"/>
          <ac:spMkLst>
            <pc:docMk/>
            <pc:sldMk cId="3151284746" sldId="297"/>
            <ac:spMk id="3" creationId="{89AAAF5A-EC63-4CC5-A74E-B846BCE50767}"/>
          </ac:spMkLst>
        </pc:spChg>
        <pc:graphicFrameChg chg="mod modGraphic">
          <ac:chgData name="Ivan Svetopetrić" userId="060804edfc330231" providerId="Windows Live" clId="Web-{61193E5E-4876-4960-835B-AE5CADE01BA6}" dt="2021-05-08T18:44:08.810" v="247"/>
          <ac:graphicFrameMkLst>
            <pc:docMk/>
            <pc:sldMk cId="3151284746" sldId="297"/>
            <ac:graphicFrameMk id="5" creationId="{56CFEB79-31DD-4B05-95F8-5C75F6172994}"/>
          </ac:graphicFrameMkLst>
        </pc:graphicFrameChg>
      </pc:sldChg>
      <pc:sldChg chg="modSp new del">
        <pc:chgData name="Ivan Svetopetrić" userId="060804edfc330231" providerId="Windows Live" clId="Web-{61193E5E-4876-4960-835B-AE5CADE01BA6}" dt="2021-05-08T18:29:29.019" v="215"/>
        <pc:sldMkLst>
          <pc:docMk/>
          <pc:sldMk cId="1855436608" sldId="298"/>
        </pc:sldMkLst>
        <pc:spChg chg="mod">
          <ac:chgData name="Ivan Svetopetrić" userId="060804edfc330231" providerId="Windows Live" clId="Web-{61193E5E-4876-4960-835B-AE5CADE01BA6}" dt="2021-05-08T17:15:22.544" v="79" actId="14100"/>
          <ac:spMkLst>
            <pc:docMk/>
            <pc:sldMk cId="1855436608" sldId="298"/>
            <ac:spMk id="3" creationId="{9F1856C4-740D-4083-BC1B-9820A781C516}"/>
          </ac:spMkLst>
        </pc:spChg>
      </pc:sldChg>
      <pc:sldChg chg="modSp new del ord">
        <pc:chgData name="Ivan Svetopetrić" userId="060804edfc330231" providerId="Windows Live" clId="Web-{61193E5E-4876-4960-835B-AE5CADE01BA6}" dt="2021-05-08T17:42:59.988" v="182"/>
        <pc:sldMkLst>
          <pc:docMk/>
          <pc:sldMk cId="313454764" sldId="299"/>
        </pc:sldMkLst>
        <pc:spChg chg="mod">
          <ac:chgData name="Ivan Svetopetrić" userId="060804edfc330231" providerId="Windows Live" clId="Web-{61193E5E-4876-4960-835B-AE5CADE01BA6}" dt="2021-05-08T17:25:12.276" v="113" actId="20577"/>
          <ac:spMkLst>
            <pc:docMk/>
            <pc:sldMk cId="313454764" sldId="299"/>
            <ac:spMk id="2" creationId="{9E599741-4F74-4F3C-AB9C-9C4522EE0386}"/>
          </ac:spMkLst>
        </pc:spChg>
        <pc:spChg chg="mod">
          <ac:chgData name="Ivan Svetopetrić" userId="060804edfc330231" providerId="Windows Live" clId="Web-{61193E5E-4876-4960-835B-AE5CADE01BA6}" dt="2021-05-08T17:36:34.214" v="157" actId="20577"/>
          <ac:spMkLst>
            <pc:docMk/>
            <pc:sldMk cId="313454764" sldId="299"/>
            <ac:spMk id="3" creationId="{AD617B9D-F2B3-4043-8304-C08BCD27497F}"/>
          </ac:spMkLst>
        </pc:spChg>
        <pc:spChg chg="mod">
          <ac:chgData name="Ivan Svetopetrić" userId="060804edfc330231" providerId="Windows Live" clId="Web-{61193E5E-4876-4960-835B-AE5CADE01BA6}" dt="2021-05-08T17:37:12.511" v="159" actId="20577"/>
          <ac:spMkLst>
            <pc:docMk/>
            <pc:sldMk cId="313454764" sldId="299"/>
            <ac:spMk id="4" creationId="{09A851D7-EB0E-49DB-BE66-501F73672D59}"/>
          </ac:spMkLst>
        </pc:spChg>
      </pc:sldChg>
      <pc:sldChg chg="modSp new">
        <pc:chgData name="Ivan Svetopetrić" userId="060804edfc330231" providerId="Windows Live" clId="Web-{61193E5E-4876-4960-835B-AE5CADE01BA6}" dt="2021-05-08T17:43:41.973" v="191" actId="20577"/>
        <pc:sldMkLst>
          <pc:docMk/>
          <pc:sldMk cId="4172943380" sldId="300"/>
        </pc:sldMkLst>
        <pc:spChg chg="mod">
          <ac:chgData name="Ivan Svetopetrić" userId="060804edfc330231" providerId="Windows Live" clId="Web-{61193E5E-4876-4960-835B-AE5CADE01BA6}" dt="2021-05-08T17:43:14.566" v="184" actId="20577"/>
          <ac:spMkLst>
            <pc:docMk/>
            <pc:sldMk cId="4172943380" sldId="300"/>
            <ac:spMk id="2" creationId="{F72F9E6C-B4EE-4ACC-A02B-391831200A52}"/>
          </ac:spMkLst>
        </pc:spChg>
        <pc:spChg chg="mod">
          <ac:chgData name="Ivan Svetopetrić" userId="060804edfc330231" providerId="Windows Live" clId="Web-{61193E5E-4876-4960-835B-AE5CADE01BA6}" dt="2021-05-08T17:43:41.973" v="191" actId="20577"/>
          <ac:spMkLst>
            <pc:docMk/>
            <pc:sldMk cId="4172943380" sldId="300"/>
            <ac:spMk id="3" creationId="{DA1D4287-3985-4318-9FCF-9845B087C757}"/>
          </ac:spMkLst>
        </pc:spChg>
      </pc:sldChg>
      <pc:sldChg chg="modSp new">
        <pc:chgData name="Ivan Svetopetrić" userId="060804edfc330231" providerId="Windows Live" clId="Web-{61193E5E-4876-4960-835B-AE5CADE01BA6}" dt="2021-05-08T17:44:27.068" v="197" actId="20577"/>
        <pc:sldMkLst>
          <pc:docMk/>
          <pc:sldMk cId="2279486139" sldId="301"/>
        </pc:sldMkLst>
        <pc:spChg chg="mod">
          <ac:chgData name="Ivan Svetopetrić" userId="060804edfc330231" providerId="Windows Live" clId="Web-{61193E5E-4876-4960-835B-AE5CADE01BA6}" dt="2021-05-08T17:43:52.942" v="192" actId="20577"/>
          <ac:spMkLst>
            <pc:docMk/>
            <pc:sldMk cId="2279486139" sldId="301"/>
            <ac:spMk id="2" creationId="{4562EA48-3C7D-4D1B-8D06-ADC2D53B4C5B}"/>
          </ac:spMkLst>
        </pc:spChg>
        <pc:spChg chg="mod">
          <ac:chgData name="Ivan Svetopetrić" userId="060804edfc330231" providerId="Windows Live" clId="Web-{61193E5E-4876-4960-835B-AE5CADE01BA6}" dt="2021-05-08T17:44:27.068" v="197" actId="20577"/>
          <ac:spMkLst>
            <pc:docMk/>
            <pc:sldMk cId="2279486139" sldId="301"/>
            <ac:spMk id="3" creationId="{B50067F6-E580-465F-A872-178DE786CEA6}"/>
          </ac:spMkLst>
        </pc:spChg>
      </pc:sldChg>
      <pc:sldChg chg="modSp new">
        <pc:chgData name="Ivan Svetopetrić" userId="060804edfc330231" providerId="Windows Live" clId="Web-{61193E5E-4876-4960-835B-AE5CADE01BA6}" dt="2021-05-08T17:44:51.537" v="199" actId="20577"/>
        <pc:sldMkLst>
          <pc:docMk/>
          <pc:sldMk cId="3965046055" sldId="302"/>
        </pc:sldMkLst>
        <pc:spChg chg="mod">
          <ac:chgData name="Ivan Svetopetrić" userId="060804edfc330231" providerId="Windows Live" clId="Web-{61193E5E-4876-4960-835B-AE5CADE01BA6}" dt="2021-05-08T17:44:51.537" v="199" actId="20577"/>
          <ac:spMkLst>
            <pc:docMk/>
            <pc:sldMk cId="3965046055" sldId="302"/>
            <ac:spMk id="2" creationId="{AADF3647-7DA8-4000-B554-6B1BE11BA240}"/>
          </ac:spMkLst>
        </pc:spChg>
        <pc:spChg chg="mod">
          <ac:chgData name="Ivan Svetopetrić" userId="060804edfc330231" providerId="Windows Live" clId="Web-{61193E5E-4876-4960-835B-AE5CADE01BA6}" dt="2021-05-08T17:42:38.222" v="181" actId="20577"/>
          <ac:spMkLst>
            <pc:docMk/>
            <pc:sldMk cId="3965046055" sldId="302"/>
            <ac:spMk id="3" creationId="{DE2E25B8-AD33-4648-BAB0-273E4E7FCA22}"/>
          </ac:spMkLst>
        </pc:spChg>
      </pc:sldChg>
      <pc:sldChg chg="addSp delSp modSp new">
        <pc:chgData name="Ivan Svetopetrić" userId="060804edfc330231" providerId="Windows Live" clId="Web-{61193E5E-4876-4960-835B-AE5CADE01BA6}" dt="2021-05-08T18:46:38.548" v="260"/>
        <pc:sldMkLst>
          <pc:docMk/>
          <pc:sldMk cId="742174855" sldId="303"/>
        </pc:sldMkLst>
        <pc:spChg chg="mod">
          <ac:chgData name="Ivan Svetopetrić" userId="060804edfc330231" providerId="Windows Live" clId="Web-{61193E5E-4876-4960-835B-AE5CADE01BA6}" dt="2021-05-08T18:33:53.699" v="223" actId="1076"/>
          <ac:spMkLst>
            <pc:docMk/>
            <pc:sldMk cId="742174855" sldId="303"/>
            <ac:spMk id="2" creationId="{38942679-69FA-4FBE-BF79-E0D98A474092}"/>
          </ac:spMkLst>
        </pc:spChg>
        <pc:spChg chg="del">
          <ac:chgData name="Ivan Svetopetrić" userId="060804edfc330231" providerId="Windows Live" clId="Web-{61193E5E-4876-4960-835B-AE5CADE01BA6}" dt="2021-05-08T18:33:25.166" v="219"/>
          <ac:spMkLst>
            <pc:docMk/>
            <pc:sldMk cId="742174855" sldId="303"/>
            <ac:spMk id="3" creationId="{9C0480E4-9DCA-438E-A98C-0B1840C40AE4}"/>
          </ac:spMkLst>
        </pc:spChg>
        <pc:spChg chg="add del mod">
          <ac:chgData name="Ivan Svetopetrić" userId="060804edfc330231" providerId="Windows Live" clId="Web-{61193E5E-4876-4960-835B-AE5CADE01BA6}" dt="2021-05-08T18:36:11.124" v="232"/>
          <ac:spMkLst>
            <pc:docMk/>
            <pc:sldMk cId="742174855" sldId="303"/>
            <ac:spMk id="6" creationId="{93BFCF7E-5FCE-4DCF-A28E-CE6651772349}"/>
          </ac:spMkLst>
        </pc:spChg>
        <pc:spChg chg="add del mod">
          <ac:chgData name="Ivan Svetopetrić" userId="060804edfc330231" providerId="Windows Live" clId="Web-{61193E5E-4876-4960-835B-AE5CADE01BA6}" dt="2021-05-08T18:37:02.657" v="233"/>
          <ac:spMkLst>
            <pc:docMk/>
            <pc:sldMk cId="742174855" sldId="303"/>
            <ac:spMk id="8" creationId="{7908ABEF-0170-4F95-9A55-4C3507CA5D70}"/>
          </ac:spMkLst>
        </pc:spChg>
        <pc:spChg chg="add mod">
          <ac:chgData name="Ivan Svetopetrić" userId="060804edfc330231" providerId="Windows Live" clId="Web-{61193E5E-4876-4960-835B-AE5CADE01BA6}" dt="2021-05-08T18:37:02.673" v="235"/>
          <ac:spMkLst>
            <pc:docMk/>
            <pc:sldMk cId="742174855" sldId="303"/>
            <ac:spMk id="11" creationId="{2282B0EE-0BAD-40A2-80FA-C91ED73DE361}"/>
          </ac:spMkLst>
        </pc:spChg>
        <pc:spChg chg="add mod">
          <ac:chgData name="Ivan Svetopetrić" userId="060804edfc330231" providerId="Windows Live" clId="Web-{61193E5E-4876-4960-835B-AE5CADE01BA6}" dt="2021-05-08T18:46:32.439" v="259" actId="14100"/>
          <ac:spMkLst>
            <pc:docMk/>
            <pc:sldMk cId="742174855" sldId="303"/>
            <ac:spMk id="12" creationId="{29A0E068-AA6D-4F00-9472-BDA916A425D4}"/>
          </ac:spMkLst>
        </pc:spChg>
        <pc:graphicFrameChg chg="add del mod ord modGraphic">
          <ac:chgData name="Ivan Svetopetrić" userId="060804edfc330231" providerId="Windows Live" clId="Web-{61193E5E-4876-4960-835B-AE5CADE01BA6}" dt="2021-05-08T18:34:12.668" v="224"/>
          <ac:graphicFrameMkLst>
            <pc:docMk/>
            <pc:sldMk cId="742174855" sldId="303"/>
            <ac:graphicFrameMk id="5" creationId="{BC1AF552-2762-4596-9054-D0F95394187C}"/>
          </ac:graphicFrameMkLst>
        </pc:graphicFrameChg>
        <pc:graphicFrameChg chg="add mod ord modGraphic">
          <ac:chgData name="Ivan Svetopetrić" userId="060804edfc330231" providerId="Windows Live" clId="Web-{61193E5E-4876-4960-835B-AE5CADE01BA6}" dt="2021-05-08T18:46:38.548" v="260"/>
          <ac:graphicFrameMkLst>
            <pc:docMk/>
            <pc:sldMk cId="742174855" sldId="303"/>
            <ac:graphicFrameMk id="10" creationId="{0438CFB7-EC7E-49D8-AE2B-711910A78A0B}"/>
          </ac:graphicFrameMkLst>
        </pc:graphicFrameChg>
      </pc:sldChg>
    </pc:docChg>
  </pc:docChgLst>
  <pc:docChgLst>
    <pc:chgData name="Ivan Svetopetrić" userId="060804edfc330231" providerId="Windows Live" clId="Web-{6F69CB2C-4933-4D86-B0B7-3FC3EF7052E7}"/>
    <pc:docChg chg="addSld modSld modSection">
      <pc:chgData name="Ivan Svetopetrić" userId="060804edfc330231" providerId="Windows Live" clId="Web-{6F69CB2C-4933-4D86-B0B7-3FC3EF7052E7}" dt="2021-05-09T16:42:41.934" v="54" actId="20577"/>
      <pc:docMkLst>
        <pc:docMk/>
      </pc:docMkLst>
      <pc:sldChg chg="modSp">
        <pc:chgData name="Ivan Svetopetrić" userId="060804edfc330231" providerId="Windows Live" clId="Web-{6F69CB2C-4933-4D86-B0B7-3FC3EF7052E7}" dt="2021-05-09T16:42:41.934" v="54" actId="20577"/>
        <pc:sldMkLst>
          <pc:docMk/>
          <pc:sldMk cId="3304719630" sldId="296"/>
        </pc:sldMkLst>
        <pc:spChg chg="mod">
          <ac:chgData name="Ivan Svetopetrić" userId="060804edfc330231" providerId="Windows Live" clId="Web-{6F69CB2C-4933-4D86-B0B7-3FC3EF7052E7}" dt="2021-05-09T16:42:41.934" v="54" actId="20577"/>
          <ac:spMkLst>
            <pc:docMk/>
            <pc:sldMk cId="3304719630" sldId="296"/>
            <ac:spMk id="2" creationId="{00000000-0000-0000-0000-000000000000}"/>
          </ac:spMkLst>
        </pc:spChg>
      </pc:sldChg>
      <pc:sldChg chg="modSp new">
        <pc:chgData name="Ivan Svetopetrić" userId="060804edfc330231" providerId="Windows Live" clId="Web-{6F69CB2C-4933-4D86-B0B7-3FC3EF7052E7}" dt="2021-05-09T16:42:15.308" v="53" actId="20577"/>
        <pc:sldMkLst>
          <pc:docMk/>
          <pc:sldMk cId="1746737908" sldId="304"/>
        </pc:sldMkLst>
        <pc:spChg chg="mod">
          <ac:chgData name="Ivan Svetopetrić" userId="060804edfc330231" providerId="Windows Live" clId="Web-{6F69CB2C-4933-4D86-B0B7-3FC3EF7052E7}" dt="2021-05-09T16:40:09.713" v="5" actId="20577"/>
          <ac:spMkLst>
            <pc:docMk/>
            <pc:sldMk cId="1746737908" sldId="304"/>
            <ac:spMk id="2" creationId="{C62A30F0-1890-48F0-91E4-73B2125CE124}"/>
          </ac:spMkLst>
        </pc:spChg>
        <pc:spChg chg="mod">
          <ac:chgData name="Ivan Svetopetrić" userId="060804edfc330231" providerId="Windows Live" clId="Web-{6F69CB2C-4933-4D86-B0B7-3FC3EF7052E7}" dt="2021-05-09T16:42:15.308" v="53" actId="20577"/>
          <ac:spMkLst>
            <pc:docMk/>
            <pc:sldMk cId="1746737908" sldId="304"/>
            <ac:spMk id="3" creationId="{B158E998-96FB-4569-9857-E686FDE08557}"/>
          </ac:spMkLst>
        </pc:spChg>
      </pc:sldChg>
    </pc:docChg>
  </pc:docChgLst>
  <pc:docChgLst>
    <pc:chgData name="Ivan Svetopetrić" userId="060804edfc330231" providerId="Windows Live" clId="Web-{0D31F546-BC43-4E74-AAF1-5068A0D7F3EB}"/>
    <pc:docChg chg="addSld modSld modSection">
      <pc:chgData name="Ivan Svetopetrić" userId="060804edfc330231" providerId="Windows Live" clId="Web-{0D31F546-BC43-4E74-AAF1-5068A0D7F3EB}" dt="2021-05-08T17:02:25.009" v="4"/>
      <pc:docMkLst>
        <pc:docMk/>
      </pc:docMkLst>
      <pc:sldChg chg="addSp delSp modSp new">
        <pc:chgData name="Ivan Svetopetrić" userId="060804edfc330231" providerId="Windows Live" clId="Web-{0D31F546-BC43-4E74-AAF1-5068A0D7F3EB}" dt="2021-05-08T17:02:25.009" v="4"/>
        <pc:sldMkLst>
          <pc:docMk/>
          <pc:sldMk cId="3151284746" sldId="297"/>
        </pc:sldMkLst>
        <pc:spChg chg="del">
          <ac:chgData name="Ivan Svetopetrić" userId="060804edfc330231" providerId="Windows Live" clId="Web-{0D31F546-BC43-4E74-AAF1-5068A0D7F3EB}" dt="2021-05-08T17:02:01.086" v="1"/>
          <ac:spMkLst>
            <pc:docMk/>
            <pc:sldMk cId="3151284746" sldId="297"/>
            <ac:spMk id="3" creationId="{D2204B8C-AEAD-4820-8D9E-C421F20D9A5D}"/>
          </ac:spMkLst>
        </pc:spChg>
        <pc:graphicFrameChg chg="add mod ord modGraphic">
          <ac:chgData name="Ivan Svetopetrić" userId="060804edfc330231" providerId="Windows Live" clId="Web-{0D31F546-BC43-4E74-AAF1-5068A0D7F3EB}" dt="2021-05-08T17:02:25.009" v="4"/>
          <ac:graphicFrameMkLst>
            <pc:docMk/>
            <pc:sldMk cId="3151284746" sldId="297"/>
            <ac:graphicFrameMk id="5" creationId="{56CFEB79-31DD-4B05-95F8-5C75F6172994}"/>
          </ac:graphicFrameMkLst>
        </pc:graphicFrame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FF3F60-14DA-408A-A24C-BE94508F77FD}" type="datetimeFigureOut">
              <a:rPr lang="hr-HR" smtClean="0"/>
              <a:t>11.2.2023.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FCFD6C-25FD-464D-9733-B485FC8F8412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07902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theme" Target="../theme/theme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74C5EE-9F9F-4CCA-AC27-FC47302FC934}" type="datetimeFigureOut">
              <a:rPr lang="hr-HR" smtClean="0"/>
              <a:t>11.2.2023.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none"/>
        </p:style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4553465" cy="10487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endParaRPr lang="hr-HR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E7983-55FB-4956-A9B9-EB3FD875573C}" type="slidenum">
              <a:rPr lang="hr-HR" smtClean="0"/>
              <a:t>‹#›</a:t>
            </a:fld>
            <a:endParaRPr lang="hr-HR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" y="-291086"/>
            <a:ext cx="1642849" cy="995421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513" y="-432053"/>
            <a:ext cx="1438781" cy="1438781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7809825"/>
            <a:ext cx="3481118" cy="1335140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16" y="8020680"/>
            <a:ext cx="2075123" cy="110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9653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b="0" kern="1200" cap="none" spc="0">
        <a:ln w="0"/>
        <a:solidFill>
          <a:schemeClr val="accent1"/>
        </a:solidFill>
        <a:effectLst>
          <a:outerShdw blurRad="38100" dist="25400" dir="5400000" algn="ctr" rotWithShape="0">
            <a:srgbClr val="6E747A">
              <a:alpha val="43000"/>
            </a:srgbClr>
          </a:outerShdw>
        </a:effectLst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E7983-55FB-4956-A9B9-EB3FD875573C}" type="slidenum">
              <a:rPr lang="hr-HR" smtClean="0"/>
              <a:t>7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zaglavlja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505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zaglavlja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8E7983-55FB-4956-A9B9-EB3FD875573C}" type="slidenum">
              <a:rPr lang="hr-HR" smtClean="0"/>
              <a:t>17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46467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Uredite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>
            <a:lvl1pPr>
              <a:defRPr/>
            </a:lvl1pPr>
          </a:lstStyle>
          <a:p>
            <a:r>
              <a:rPr lang="hr-HR" dirty="0"/>
              <a:t>10.radionica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r>
              <a:rPr lang="hr-HR" dirty="0"/>
              <a:t>Velika Gorica, 11.5.2021.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Slika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85" y="161741"/>
            <a:ext cx="1704231" cy="103261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823" y="161741"/>
            <a:ext cx="1548250" cy="1548250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28" y="5648299"/>
            <a:ext cx="3218967" cy="93886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96" y="5376332"/>
            <a:ext cx="1724120" cy="1293899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791529" y="5366935"/>
            <a:ext cx="2511770" cy="1371719"/>
          </a:xfrm>
          <a:prstGeom prst="rect">
            <a:avLst/>
          </a:prstGeom>
        </p:spPr>
      </p:pic>
      <p:pic>
        <p:nvPicPr>
          <p:cNvPr id="18" name="Slika 17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653596" y="10702"/>
            <a:ext cx="2383743" cy="153022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dirty="0"/>
              <a:t>Uredite stilove teksta matrice</a:t>
            </a:r>
          </a:p>
          <a:p>
            <a:pPr lvl="1"/>
            <a:r>
              <a:rPr lang="hr-HR" dirty="0"/>
              <a:t>Druga razina</a:t>
            </a:r>
          </a:p>
          <a:p>
            <a:pPr lvl="2"/>
            <a:r>
              <a:rPr lang="hr-HR" dirty="0"/>
              <a:t>Treća razina</a:t>
            </a:r>
          </a:p>
          <a:p>
            <a:pPr lvl="3"/>
            <a:r>
              <a:rPr lang="hr-HR" dirty="0"/>
              <a:t>Četvrta razina</a:t>
            </a:r>
          </a:p>
          <a:p>
            <a:pPr lvl="4"/>
            <a:r>
              <a:rPr lang="hr-HR" dirty="0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51273" y="5562540"/>
            <a:ext cx="1826428" cy="685860"/>
          </a:xfrm>
        </p:spPr>
        <p:txBody>
          <a:bodyPr/>
          <a:lstStyle/>
          <a:p>
            <a:r>
              <a:rPr lang="hr-HR" dirty="0"/>
              <a:t>11.5.2021.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  <p:pic>
        <p:nvPicPr>
          <p:cNvPr id="8" name="Slika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8588" y="115224"/>
            <a:ext cx="1700931" cy="1030313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765582" y="0"/>
            <a:ext cx="2383743" cy="1530229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14894" y="-58827"/>
            <a:ext cx="1548518" cy="1548518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201" y="5462468"/>
            <a:ext cx="1725318" cy="1292464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347969" y="5875868"/>
            <a:ext cx="3218967" cy="938865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972797" y="5562540"/>
            <a:ext cx="2511770" cy="1371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2/11/2023</a:t>
            </a:fld>
            <a:endParaRPr lang="en-US" dirty="0"/>
          </a:p>
        </p:txBody>
      </p:sp>
      <p:pic>
        <p:nvPicPr>
          <p:cNvPr id="13" name="Slika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38734" y="5919135"/>
            <a:ext cx="3218967" cy="938865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  <p:pic>
        <p:nvPicPr>
          <p:cNvPr id="9" name="Slika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56298" y="132543"/>
            <a:ext cx="1700931" cy="1030313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728639" y="-19008"/>
            <a:ext cx="1866126" cy="1197948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487184" y="-126560"/>
            <a:ext cx="1548518" cy="1548518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56298" y="5498537"/>
            <a:ext cx="1725318" cy="1292464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547582" y="5458909"/>
            <a:ext cx="2511770" cy="13717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Slika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1025" y="331508"/>
            <a:ext cx="1700931" cy="10303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2/11/2023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join.skype.com/invite/psWWxm5jQG4j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support@bildfon.com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support@bildfon.com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emf"/><Relationship Id="rId4" Type="http://schemas.openxmlformats.org/officeDocument/2006/relationships/package" Target="../embeddings/Microsoft_Word_Document1.docx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oisolation.com/global/komp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hyperlink" Target="https://bildfon.com/" TargetMode="Externa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907002" y="2374984"/>
            <a:ext cx="6815669" cy="1515533"/>
          </a:xfrm>
        </p:spPr>
        <p:txBody>
          <a:bodyPr/>
          <a:lstStyle/>
          <a:p>
            <a:r>
              <a:rPr lang="hr-HR" sz="2000" b="1" dirty="0"/>
              <a:t>ESF PROJEKT: „TKO SE BOJI GODINA JOŠ?”</a:t>
            </a:r>
            <a:br>
              <a:rPr lang="hr-HR" sz="2000" b="1" dirty="0"/>
            </a:br>
            <a:r>
              <a:rPr lang="hr-HR" sz="2000" dirty="0"/>
              <a:t/>
            </a:r>
            <a:br>
              <a:rPr lang="hr-HR" sz="2000" dirty="0"/>
            </a:br>
            <a:r>
              <a:rPr lang="hr-HR" sz="2000" b="1" dirty="0"/>
              <a:t>Aktivnost: </a:t>
            </a:r>
            <a:r>
              <a:rPr lang="hr-HR" sz="2000" b="1" i="1" u="sng" dirty="0">
                <a:solidFill>
                  <a:srgbClr val="FF0000"/>
                </a:solidFill>
              </a:rPr>
              <a:t>E FACILITATOR – PODRŠKA NA DALJINU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692847" y="3181387"/>
            <a:ext cx="5243977" cy="709130"/>
          </a:xfrm>
        </p:spPr>
        <p:txBody>
          <a:bodyPr>
            <a:normAutofit fontScale="92500" lnSpcReduction="20000"/>
          </a:bodyPr>
          <a:lstStyle/>
          <a:p>
            <a:r>
              <a:rPr lang="hr-HR" sz="2400" b="1" i="1" u="sng"/>
              <a:t>M006 Alati podrške usamljenim starijim osobama bez digitalnog znanja</a:t>
            </a:r>
          </a:p>
          <a:p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5235557" y="4327588"/>
            <a:ext cx="1478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>
                <a:solidFill>
                  <a:srgbClr val="7030A0"/>
                </a:solidFill>
              </a:rPr>
              <a:t>VIDEOFON</a:t>
            </a:r>
          </a:p>
        </p:txBody>
      </p:sp>
    </p:spTree>
    <p:extLst>
      <p:ext uri="{BB962C8B-B14F-4D97-AF65-F5344CB8AC3E}">
        <p14:creationId xmlns:p14="http://schemas.microsoft.com/office/powerpoint/2010/main" val="3788529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99591" y="1642187"/>
            <a:ext cx="9571651" cy="690810"/>
          </a:xfrm>
        </p:spPr>
        <p:txBody>
          <a:bodyPr>
            <a:noAutofit/>
          </a:bodyPr>
          <a:lstStyle/>
          <a:p>
            <a:r>
              <a:rPr lang="hr-HR" sz="2800" b="1" dirty="0"/>
              <a:t>Besplatnim video pozivom s rodbinom i prijateljima protiv usamljenosti starijih osoba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5697" y="2463428"/>
            <a:ext cx="4968671" cy="2871465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6004368" y="2715207"/>
            <a:ext cx="6111551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Povezuje se </a:t>
            </a:r>
            <a:r>
              <a:rPr lang="hr-HR" sz="2400" b="1" dirty="0">
                <a:solidFill>
                  <a:srgbClr val="FF0000"/>
                </a:solidFill>
              </a:rPr>
              <a:t>jednim dodirom </a:t>
            </a:r>
            <a:r>
              <a:rPr lang="hr-HR" dirty="0"/>
              <a:t>licem u lice s bilo kojim</a:t>
            </a:r>
            <a:br>
              <a:rPr lang="hr-HR" dirty="0"/>
            </a:br>
            <a:r>
              <a:rPr lang="hr-HR" dirty="0"/>
              <a:t>tabletom, mobitelom ili računalom </a:t>
            </a:r>
          </a:p>
          <a:p>
            <a:r>
              <a:rPr lang="hr-HR" dirty="0"/>
              <a:t>širom svijeta putem Skypea. Zove i telefone.</a:t>
            </a:r>
          </a:p>
          <a:p>
            <a:endParaRPr lang="hr-HR" dirty="0"/>
          </a:p>
          <a:p>
            <a:pPr algn="ctr"/>
            <a:r>
              <a:rPr lang="hr-HR" sz="3200" b="1" dirty="0">
                <a:solidFill>
                  <a:srgbClr val="FF0000"/>
                </a:solidFill>
              </a:rPr>
              <a:t>Nisu potrebne nikakve </a:t>
            </a:r>
          </a:p>
          <a:p>
            <a:pPr algn="ctr"/>
            <a:r>
              <a:rPr lang="hr-HR" sz="3200" b="1" dirty="0">
                <a:solidFill>
                  <a:srgbClr val="FF0000"/>
                </a:solidFill>
              </a:rPr>
              <a:t>računalne vještine </a:t>
            </a:r>
          </a:p>
          <a:p>
            <a:r>
              <a:rPr lang="hr-HR" sz="3600" b="1" dirty="0">
                <a:solidFill>
                  <a:srgbClr val="FF0000"/>
                </a:solidFill>
              </a:rPr>
              <a:t/>
            </a:r>
            <a:br>
              <a:rPr lang="hr-HR" sz="3600" b="1" dirty="0">
                <a:solidFill>
                  <a:srgbClr val="FF0000"/>
                </a:solidFill>
              </a:rPr>
            </a:br>
            <a:r>
              <a:rPr lang="hr-HR" sz="3600" b="1" dirty="0">
                <a:solidFill>
                  <a:srgbClr val="FF0000"/>
                </a:solidFill>
              </a:rPr>
              <a:t>Sve troškove plaća Forum 50+</a:t>
            </a:r>
          </a:p>
        </p:txBody>
      </p:sp>
    </p:spTree>
    <p:extLst>
      <p:ext uri="{BB962C8B-B14F-4D97-AF65-F5344CB8AC3E}">
        <p14:creationId xmlns:p14="http://schemas.microsoft.com/office/powerpoint/2010/main" val="16106271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NAČIN PRUŽANJA PODRŠKE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295402" y="2103120"/>
            <a:ext cx="4718304" cy="331012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r-HR" b="1" dirty="0"/>
              <a:t>FORUM 50+(volonteri)</a:t>
            </a:r>
          </a:p>
          <a:p>
            <a:r>
              <a:rPr lang="hr-HR" dirty="0"/>
              <a:t>Donijeti Videofon</a:t>
            </a:r>
          </a:p>
          <a:p>
            <a:r>
              <a:rPr lang="hr-HR" dirty="0"/>
              <a:t>Donijeti Internet </a:t>
            </a:r>
            <a:r>
              <a:rPr lang="hr-HR" dirty="0" err="1"/>
              <a:t>Box</a:t>
            </a:r>
            <a:r>
              <a:rPr lang="hr-HR" dirty="0"/>
              <a:t> s fiksnim telefonom</a:t>
            </a:r>
          </a:p>
          <a:p>
            <a:r>
              <a:rPr lang="hr-HR" dirty="0"/>
              <a:t>Staviti Videofon u funkciju</a:t>
            </a:r>
          </a:p>
          <a:p>
            <a:r>
              <a:rPr lang="hr-HR" dirty="0"/>
              <a:t>Pokazati korisniku dodir prstom za poziv željene osobe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5948079" y="2019145"/>
            <a:ext cx="4718304" cy="331012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r-HR" b="1" dirty="0"/>
              <a:t>Predstavnik korisnika(osobe bez digitalnog znanja)</a:t>
            </a:r>
          </a:p>
          <a:p>
            <a:r>
              <a:rPr lang="hr-HR" dirty="0">
                <a:solidFill>
                  <a:srgbClr val="C00000"/>
                </a:solidFill>
              </a:rPr>
              <a:t>Prikupiti podatke kontakt osoba s kojima će korisnik komunicirati</a:t>
            </a:r>
          </a:p>
          <a:p>
            <a:r>
              <a:rPr lang="hr-HR" dirty="0">
                <a:solidFill>
                  <a:srgbClr val="C00000"/>
                </a:solidFill>
              </a:rPr>
              <a:t>Popuniti potpisnu listu s potpisom korisnika</a:t>
            </a:r>
          </a:p>
          <a:p>
            <a:r>
              <a:rPr lang="hr-HR" dirty="0">
                <a:solidFill>
                  <a:srgbClr val="C00000"/>
                </a:solidFill>
              </a:rPr>
              <a:t>Priložiti presliku osobne iskaznice korisnika (obje strane) i dokaz o mirovinskom statusu (preslika rješenja, izvadak ili potvrda banke o mirovini)-zasjeniti iznos mirovine</a:t>
            </a:r>
          </a:p>
          <a:p>
            <a:r>
              <a:rPr lang="pl-PL" sz="2300" dirty="0">
                <a:solidFill>
                  <a:srgbClr val="C00000"/>
                </a:solidFill>
              </a:rPr>
              <a:t>Potpisati privolu (suglasnost) za prikupljanje i obradu osobnih podataka</a:t>
            </a:r>
            <a:endParaRPr lang="hr-HR" sz="23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0165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8093A0BC-6493-48FF-B134-25D0A294E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534" y="1298434"/>
            <a:ext cx="9601196" cy="1303867"/>
          </a:xfrm>
        </p:spPr>
        <p:txBody>
          <a:bodyPr>
            <a:normAutofit/>
          </a:bodyPr>
          <a:lstStyle/>
          <a:p>
            <a:r>
              <a:rPr lang="hr-HR" sz="2800" b="1"/>
              <a:t>PODACI O KORISNIKU</a:t>
            </a:r>
            <a:endParaRPr lang="hr-HR" sz="2800" b="1" dirty="0"/>
          </a:p>
        </p:txBody>
      </p:sp>
      <p:graphicFrame>
        <p:nvGraphicFramePr>
          <p:cNvPr id="5" name="Rezervirano mjesto sadržaja 4">
            <a:extLst>
              <a:ext uri="{FF2B5EF4-FFF2-40B4-BE49-F238E27FC236}">
                <a16:creationId xmlns:a16="http://schemas.microsoft.com/office/drawing/2014/main" xmlns="" id="{56CFEB79-31DD-4B05-95F8-5C75F61729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5085670"/>
              </p:ext>
            </p:extLst>
          </p:nvPr>
        </p:nvGraphicFramePr>
        <p:xfrm>
          <a:off x="1351471" y="2357886"/>
          <a:ext cx="9539939" cy="18592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8432">
                  <a:extLst>
                    <a:ext uri="{9D8B030D-6E8A-4147-A177-3AD203B41FA5}">
                      <a16:colId xmlns:a16="http://schemas.microsoft.com/office/drawing/2014/main" xmlns="" val="546347618"/>
                    </a:ext>
                  </a:extLst>
                </a:gridCol>
                <a:gridCol w="840014">
                  <a:extLst>
                    <a:ext uri="{9D8B030D-6E8A-4147-A177-3AD203B41FA5}">
                      <a16:colId xmlns:a16="http://schemas.microsoft.com/office/drawing/2014/main" xmlns="" val="949642025"/>
                    </a:ext>
                  </a:extLst>
                </a:gridCol>
                <a:gridCol w="1317019">
                  <a:extLst>
                    <a:ext uri="{9D8B030D-6E8A-4147-A177-3AD203B41FA5}">
                      <a16:colId xmlns:a16="http://schemas.microsoft.com/office/drawing/2014/main" xmlns="" val="1237266884"/>
                    </a:ext>
                  </a:extLst>
                </a:gridCol>
                <a:gridCol w="1317019">
                  <a:extLst>
                    <a:ext uri="{9D8B030D-6E8A-4147-A177-3AD203B41FA5}">
                      <a16:colId xmlns:a16="http://schemas.microsoft.com/office/drawing/2014/main" xmlns="" val="1245437986"/>
                    </a:ext>
                  </a:extLst>
                </a:gridCol>
                <a:gridCol w="1229686">
                  <a:extLst>
                    <a:ext uri="{9D8B030D-6E8A-4147-A177-3AD203B41FA5}">
                      <a16:colId xmlns:a16="http://schemas.microsoft.com/office/drawing/2014/main" xmlns="" val="791649286"/>
                    </a:ext>
                  </a:extLst>
                </a:gridCol>
                <a:gridCol w="1575570">
                  <a:extLst>
                    <a:ext uri="{9D8B030D-6E8A-4147-A177-3AD203B41FA5}">
                      <a16:colId xmlns:a16="http://schemas.microsoft.com/office/drawing/2014/main" xmlns="" val="2593547127"/>
                    </a:ext>
                  </a:extLst>
                </a:gridCol>
                <a:gridCol w="2382199">
                  <a:extLst>
                    <a:ext uri="{9D8B030D-6E8A-4147-A177-3AD203B41FA5}">
                      <a16:colId xmlns:a16="http://schemas.microsoft.com/office/drawing/2014/main" xmlns="" val="3776236603"/>
                    </a:ext>
                  </a:extLst>
                </a:gridCol>
              </a:tblGrid>
              <a:tr h="716420">
                <a:tc>
                  <a:txBody>
                    <a:bodyPr/>
                    <a:lstStyle/>
                    <a:p>
                      <a:pPr algn="ctr" rtl="0" fontAlgn="base"/>
                      <a:r>
                        <a:rPr lang="hr-HR" dirty="0">
                          <a:effectLst/>
                        </a:rPr>
                        <a:t>Ime​</a:t>
                      </a:r>
                      <a:endParaRPr lang="hr-HR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hr-HR" dirty="0">
                          <a:effectLst/>
                        </a:rPr>
                        <a:t>Prezime​</a:t>
                      </a:r>
                      <a:endParaRPr lang="hr-HR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hr-HR" dirty="0">
                          <a:effectLst/>
                        </a:rPr>
                        <a:t>Adresa​</a:t>
                      </a:r>
                      <a:endParaRPr lang="hr-HR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hr-HR" dirty="0">
                          <a:effectLst/>
                        </a:rPr>
                        <a:t>OIB​</a:t>
                      </a:r>
                      <a:endParaRPr lang="hr-HR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hr-HR" dirty="0">
                          <a:effectLst/>
                        </a:rPr>
                        <a:t>Telefon​</a:t>
                      </a:r>
                      <a:endParaRPr lang="hr-HR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hr-HR" dirty="0">
                          <a:effectLst/>
                        </a:rPr>
                        <a:t>Datum ulaska u aktivnost​</a:t>
                      </a:r>
                      <a:endParaRPr lang="hr-HR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hr-HR" dirty="0">
                          <a:effectLst/>
                        </a:rPr>
                        <a:t>Potpis​</a:t>
                      </a:r>
                      <a:endParaRPr lang="hr-HR" b="1" i="0" dirty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41241418"/>
                  </a:ext>
                </a:extLst>
              </a:tr>
              <a:tr h="409382">
                <a:tc>
                  <a:txBody>
                    <a:bodyPr/>
                    <a:lstStyle/>
                    <a:p>
                      <a:pPr algn="l" rtl="0" fontAlgn="auto"/>
                      <a:r>
                        <a:rPr lang="hr-HR" dirty="0">
                          <a:effectLst/>
                        </a:rPr>
                        <a:t>​</a:t>
                      </a:r>
                      <a:endParaRPr lang="hr-HR" b="0" i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hr-HR" dirty="0">
                          <a:effectLst/>
                        </a:rPr>
                        <a:t>​</a:t>
                      </a:r>
                      <a:endParaRPr lang="hr-HR" b="0" i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hr-HR" dirty="0">
                          <a:effectLst/>
                        </a:rPr>
                        <a:t>​</a:t>
                      </a:r>
                      <a:endParaRPr lang="hr-HR" b="0" i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hr-HR" dirty="0">
                          <a:effectLst/>
                        </a:rPr>
                        <a:t>​</a:t>
                      </a:r>
                      <a:endParaRPr lang="hr-HR" b="0" i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hr-HR" dirty="0">
                          <a:effectLst/>
                        </a:rPr>
                        <a:t>​</a:t>
                      </a:r>
                      <a:endParaRPr lang="hr-HR" b="0" i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hr-HR" dirty="0">
                          <a:effectLst/>
                        </a:rPr>
                        <a:t>​</a:t>
                      </a:r>
                      <a:endParaRPr lang="hr-HR" b="0" i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auto"/>
                      <a:r>
                        <a:rPr lang="hr-HR" dirty="0">
                          <a:effectLst/>
                        </a:rPr>
                        <a:t>​</a:t>
                      </a:r>
                      <a:endParaRPr lang="hr-HR" b="0" i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24761120"/>
                  </a:ext>
                </a:extLst>
              </a:tr>
              <a:tr h="733476">
                <a:tc>
                  <a:txBody>
                    <a:bodyPr/>
                    <a:lstStyle/>
                    <a:p>
                      <a:pPr algn="ctr" rtl="0" fontAlgn="auto"/>
                      <a:r>
                        <a:rPr lang="hr-HR" dirty="0">
                          <a:effectLst/>
                        </a:rPr>
                        <a:t>​ ​</a:t>
                      </a:r>
                      <a:endParaRPr lang="sr-Latn-RS" dirty="0"/>
                    </a:p>
                    <a:p>
                      <a:pPr algn="ctr" rtl="0" fontAlgn="base"/>
                      <a:r>
                        <a:rPr lang="hr-HR" dirty="0">
                          <a:effectLst/>
                        </a:rPr>
                        <a:t> ​</a:t>
                      </a:r>
                      <a:endParaRPr lang="hr-HR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hr-HR" dirty="0">
                          <a:effectLst/>
                        </a:rPr>
                        <a:t> ​</a:t>
                      </a:r>
                      <a:endParaRPr lang="hr-HR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hr-HR" dirty="0">
                          <a:effectLst/>
                        </a:rPr>
                        <a:t> ​</a:t>
                      </a:r>
                      <a:endParaRPr lang="hr-HR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hr-HR" dirty="0">
                          <a:effectLst/>
                        </a:rPr>
                        <a:t> ​</a:t>
                      </a:r>
                      <a:endParaRPr lang="hr-HR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hr-HR" dirty="0">
                          <a:effectLst/>
                        </a:rPr>
                        <a:t> ​</a:t>
                      </a:r>
                      <a:endParaRPr lang="hr-HR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hr-HR" dirty="0">
                          <a:effectLst/>
                        </a:rPr>
                        <a:t> ​</a:t>
                      </a:r>
                      <a:endParaRPr lang="hr-HR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hr-HR" dirty="0">
                          <a:effectLst/>
                        </a:rPr>
                        <a:t> ​</a:t>
                      </a:r>
                      <a:endParaRPr lang="hr-HR" b="0" i="0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38489943"/>
                  </a:ext>
                </a:extLst>
              </a:tr>
            </a:tbl>
          </a:graphicData>
        </a:graphic>
      </p:graphicFrame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89AAAF5A-EC63-4CC5-A74E-B846BCE50767}"/>
              </a:ext>
            </a:extLst>
          </p:cNvPr>
          <p:cNvSpPr txBox="1"/>
          <p:nvPr/>
        </p:nvSpPr>
        <p:spPr>
          <a:xfrm>
            <a:off x="2237117" y="4293079"/>
            <a:ext cx="7228935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>
                <a:latin typeface="Calibri"/>
                <a:cs typeface="Segoe UI"/>
              </a:rPr>
              <a:t>Prilog. 1. Preslika osobne iskaznice; 2. Dokaz o mirovinskom statusu (preslika rješenja, izvadak ili potvrda banke o mirovini)</a:t>
            </a:r>
            <a:r>
              <a:rPr lang="en-US">
                <a:latin typeface="Calibri"/>
                <a:cs typeface="Segoe UI"/>
              </a:rPr>
              <a:t>​</a:t>
            </a:r>
          </a:p>
          <a:p>
            <a:r>
              <a:rPr lang="hr-HR">
                <a:latin typeface="Calibri"/>
                <a:cs typeface="Segoe UI"/>
              </a:rPr>
              <a:t> </a:t>
            </a:r>
            <a:r>
              <a:rPr lang="en-US">
                <a:latin typeface="Calibri"/>
                <a:cs typeface="Segoe UI"/>
              </a:rPr>
              <a:t>​</a:t>
            </a:r>
          </a:p>
          <a:p>
            <a:r>
              <a:rPr lang="hr-HR">
                <a:latin typeface="Calibri"/>
                <a:cs typeface="Segoe UI"/>
              </a:rPr>
              <a:t> </a:t>
            </a:r>
            <a:r>
              <a:rPr lang="en-US">
                <a:latin typeface="Calibri"/>
                <a:cs typeface="Segoe UI"/>
              </a:rPr>
              <a:t>​</a:t>
            </a:r>
          </a:p>
          <a:p>
            <a:r>
              <a:rPr lang="hr-HR">
                <a:latin typeface="Calibri"/>
                <a:cs typeface="Segoe UI"/>
              </a:rPr>
              <a:t>Ime, prezime volontera i potpis volontera</a:t>
            </a:r>
          </a:p>
        </p:txBody>
      </p:sp>
    </p:spTree>
    <p:extLst>
      <p:ext uri="{BB962C8B-B14F-4D97-AF65-F5344CB8AC3E}">
        <p14:creationId xmlns:p14="http://schemas.microsoft.com/office/powerpoint/2010/main" val="3151284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8942679-69FA-4FBE-BF79-E0D98A474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044" y="3929491"/>
            <a:ext cx="9601196" cy="1303867"/>
          </a:xfrm>
        </p:spPr>
        <p:txBody>
          <a:bodyPr/>
          <a:lstStyle/>
          <a:p>
            <a:endParaRPr lang="hr-HR"/>
          </a:p>
        </p:txBody>
      </p:sp>
      <p:graphicFrame>
        <p:nvGraphicFramePr>
          <p:cNvPr id="10" name="Rezervirano mjesto sadržaja 9">
            <a:extLst>
              <a:ext uri="{FF2B5EF4-FFF2-40B4-BE49-F238E27FC236}">
                <a16:creationId xmlns:a16="http://schemas.microsoft.com/office/drawing/2014/main" xmlns="" id="{0438CFB7-EC7E-49D8-AE2B-711910A78A0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0228670"/>
              </p:ext>
            </p:extLst>
          </p:nvPr>
        </p:nvGraphicFramePr>
        <p:xfrm>
          <a:off x="1394603" y="3292415"/>
          <a:ext cx="9769639" cy="2575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8946">
                  <a:extLst>
                    <a:ext uri="{9D8B030D-6E8A-4147-A177-3AD203B41FA5}">
                      <a16:colId xmlns:a16="http://schemas.microsoft.com/office/drawing/2014/main" xmlns="" val="227907644"/>
                    </a:ext>
                  </a:extLst>
                </a:gridCol>
                <a:gridCol w="2074806">
                  <a:extLst>
                    <a:ext uri="{9D8B030D-6E8A-4147-A177-3AD203B41FA5}">
                      <a16:colId xmlns:a16="http://schemas.microsoft.com/office/drawing/2014/main" xmlns="" val="658839532"/>
                    </a:ext>
                  </a:extLst>
                </a:gridCol>
                <a:gridCol w="2801901">
                  <a:extLst>
                    <a:ext uri="{9D8B030D-6E8A-4147-A177-3AD203B41FA5}">
                      <a16:colId xmlns:a16="http://schemas.microsoft.com/office/drawing/2014/main" xmlns="" val="3217758657"/>
                    </a:ext>
                  </a:extLst>
                </a:gridCol>
                <a:gridCol w="2663986">
                  <a:extLst>
                    <a:ext uri="{9D8B030D-6E8A-4147-A177-3AD203B41FA5}">
                      <a16:colId xmlns:a16="http://schemas.microsoft.com/office/drawing/2014/main" xmlns="" val="282254871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>
                          <a:effectLst/>
                        </a:rPr>
                        <a:t>FORUM 50+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>
                          <a:effectLst/>
                        </a:rPr>
                        <a:t>+385913165537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>
                          <a:effectLst/>
                        </a:rPr>
                        <a:t>isvetope@gmail.com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>
                          <a:effectLst/>
                        </a:rPr>
                        <a:t>VLASNIK RAČUNA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536045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52480892"/>
                  </a:ext>
                </a:extLst>
              </a:tr>
              <a:tr h="4267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400">
                          <a:effectLst/>
                        </a:rPr>
                        <a:t>Ime i prezime člana obitelji/prijatelja</a:t>
                      </a:r>
                      <a:endParaRPr lang="hr-HR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>
                          <a:effectLst/>
                        </a:rPr>
                        <a:t>TELEFON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>
                          <a:effectLst/>
                        </a:rPr>
                        <a:t>MAIL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200">
                          <a:effectLst/>
                        </a:rPr>
                        <a:t>STATUS (sin, kćerka, brat, supružnik, unuk/a, prijatelj ili dru)</a:t>
                      </a:r>
                      <a:endParaRPr lang="hr-HR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69913535"/>
                  </a:ext>
                </a:extLst>
              </a:tr>
              <a:tr h="5029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>
                          <a:effectLst/>
                        </a:rPr>
                        <a:t>1</a:t>
                      </a:r>
                      <a:endParaRPr lang="hr-HR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>
                          <a:effectLst/>
                        </a:rPr>
                        <a:t>2</a:t>
                      </a:r>
                      <a:endParaRPr lang="hr-HR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>
                          <a:effectLst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hr-HR">
                          <a:effectLst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0041630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219854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733961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91640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dirty="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hr-HR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680391361"/>
                  </a:ext>
                </a:extLst>
              </a:tr>
            </a:tbl>
          </a:graphicData>
        </a:graphic>
      </p:graphicFrame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2282B0EE-0BAD-40A2-80FA-C91ED73DE361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29A0E068-AA6D-4F00-9472-BDA916A425D4}"/>
              </a:ext>
            </a:extLst>
          </p:cNvPr>
          <p:cNvSpPr txBox="1"/>
          <p:nvPr/>
        </p:nvSpPr>
        <p:spPr>
          <a:xfrm>
            <a:off x="1475118" y="1460740"/>
            <a:ext cx="935678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r-HR" b="1"/>
              <a:t>VIDEOFON</a:t>
            </a:r>
          </a:p>
          <a:p>
            <a:r>
              <a:rPr lang="hr-HR" sz="1400" b="1"/>
              <a:t>KORISNIK </a:t>
            </a:r>
          </a:p>
          <a:p>
            <a:r>
              <a:rPr lang="hr-HR" sz="1400"/>
              <a:t>IME I PREZIME________________________________;Adresa_______________________________________________; Mjesto______________________________</a:t>
            </a:r>
          </a:p>
          <a:p>
            <a:r>
              <a:rPr lang="hr-HR"/>
              <a:t> Vrijeme korištenja: od________________________do______________________________________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742174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F72F9E6C-B4EE-4ACC-A02B-391831200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ea typeface="+mj-lt"/>
                <a:cs typeface="+mj-lt"/>
              </a:rPr>
              <a:t>UKLJUČIVANJE ČLANA OBITELJI</a:t>
            </a:r>
            <a:endParaRPr lang="sr-Latn-R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DA1D4287-3985-4318-9FCF-9845B087C7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hr-HR" b="1" dirty="0"/>
              <a:t>KORAK 1</a:t>
            </a:r>
            <a:endParaRPr lang="sr-Latn-RS" b="1" dirty="0"/>
          </a:p>
          <a:p>
            <a:pPr>
              <a:buSzPct val="114999"/>
            </a:pPr>
            <a:r>
              <a:rPr lang="hr-HR" dirty="0">
                <a:ea typeface="+mn-lt"/>
                <a:cs typeface="+mn-lt"/>
              </a:rPr>
              <a:t>Na svoj mail dobijete link</a:t>
            </a:r>
            <a:endParaRPr lang="en-US" dirty="0">
              <a:ea typeface="+mn-lt"/>
              <a:cs typeface="+mn-lt"/>
            </a:endParaRPr>
          </a:p>
          <a:p>
            <a:pPr>
              <a:buSzPct val="114999"/>
            </a:pPr>
            <a:r>
              <a:rPr lang="hr-HR" dirty="0">
                <a:ea typeface="+mn-lt"/>
                <a:cs typeface="+mn-lt"/>
              </a:rPr>
              <a:t>Pokrenite ovu vezu u Skype za kontaktiranje </a:t>
            </a:r>
            <a:r>
              <a:rPr lang="hr-HR" dirty="0" err="1">
                <a:ea typeface="+mn-lt"/>
                <a:cs typeface="+mn-lt"/>
              </a:rPr>
              <a:t>Videofona</a:t>
            </a:r>
            <a:r>
              <a:rPr lang="hr-HR" dirty="0">
                <a:ea typeface="+mn-lt"/>
                <a:cs typeface="+mn-lt"/>
              </a:rPr>
              <a:t>:</a:t>
            </a:r>
          </a:p>
          <a:p>
            <a:pPr>
              <a:buSzPct val="114999"/>
            </a:pPr>
            <a:r>
              <a:rPr lang="hr-HR" dirty="0">
                <a:ea typeface="+mn-lt"/>
                <a:cs typeface="+mn-lt"/>
                <a:hlinkClick r:id="rId2"/>
              </a:rPr>
              <a:t>https://join.skype.com/invite/psWWxm5jQG4j</a:t>
            </a:r>
            <a:endParaRPr lang="hr-HR">
              <a:ea typeface="+mn-lt"/>
              <a:cs typeface="+mn-lt"/>
            </a:endParaRPr>
          </a:p>
          <a:p>
            <a:pPr>
              <a:buSzPct val="114999"/>
            </a:pPr>
            <a:r>
              <a:rPr lang="hr-HR" dirty="0">
                <a:ea typeface="+mn-lt"/>
                <a:cs typeface="+mn-lt"/>
              </a:rPr>
              <a:t>Ako već imate Skype račun, napravite odabir da biste sada prešli na ovaj Skype račun. Ako na ovom uređaju nemate Skype račun, sada možete stvoriti novi Skype račun. Slijedite upute.</a:t>
            </a:r>
          </a:p>
          <a:p>
            <a:pPr>
              <a:buSzPct val="114999"/>
            </a:pPr>
            <a:r>
              <a:rPr lang="hr-HR" dirty="0">
                <a:ea typeface="+mn-lt"/>
                <a:cs typeface="+mn-lt"/>
              </a:rPr>
              <a:t>Čim pokrenete Skype, na Skypeu ćete pronaći ovu ili sličnu poruku:</a:t>
            </a:r>
          </a:p>
          <a:p>
            <a:pPr>
              <a:buSzPct val="114999"/>
            </a:pPr>
            <a:r>
              <a:rPr lang="hr-HR" dirty="0">
                <a:ea typeface="+mn-lt"/>
                <a:cs typeface="+mn-lt"/>
              </a:rPr>
              <a:t>“Meri Max vas želi kontaktirati na Skypeu”</a:t>
            </a:r>
          </a:p>
          <a:p>
            <a:pPr>
              <a:buSzPct val="114999"/>
            </a:pPr>
            <a:r>
              <a:rPr lang="hr-HR" dirty="0">
                <a:ea typeface="+mn-lt"/>
                <a:cs typeface="+mn-lt"/>
              </a:rPr>
              <a:t>Pritisnite gumb koji se naziva ‘Prihvati’ ili slično (ovisno o vašim postavkama jezika na Skypeu).</a:t>
            </a:r>
          </a:p>
          <a:p>
            <a:pPr>
              <a:buSzPct val="114999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172943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562EA48-3C7D-4D1B-8D06-ADC2D53B4C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ea typeface="+mj-lt"/>
                <a:cs typeface="+mj-lt"/>
              </a:rPr>
              <a:t>UKLJUČIVANJE ČLANA OBITELJI</a:t>
            </a:r>
            <a:endParaRPr lang="sr-Latn-R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B50067F6-E580-465F-A872-178DE786C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hr-HR" b="1" dirty="0">
                <a:ea typeface="+mn-lt"/>
                <a:cs typeface="+mn-lt"/>
              </a:rPr>
              <a:t>KORAK 2</a:t>
            </a:r>
            <a:endParaRPr lang="sr-Latn-RS" b="1" dirty="0"/>
          </a:p>
          <a:p>
            <a:pPr>
              <a:buSzPct val="114999"/>
            </a:pPr>
            <a:r>
              <a:rPr lang="hr-HR" dirty="0">
                <a:ea typeface="+mn-lt"/>
                <a:cs typeface="+mn-lt"/>
              </a:rPr>
              <a:t>Nakon što potvrdite Skype kontakt, pošaljite kratki odgovor sa svojim imenom i tekstom "gumb za prihvaćanje pritisnut za Meri Max" na </a:t>
            </a:r>
            <a:r>
              <a:rPr lang="hr-HR" dirty="0">
                <a:ea typeface="+mn-lt"/>
                <a:cs typeface="+mn-lt"/>
                <a:hlinkClick r:id="rId2"/>
              </a:rPr>
              <a:t>support@bildfon.com</a:t>
            </a:r>
            <a:endParaRPr lang="hr-HR">
              <a:ea typeface="+mn-lt"/>
              <a:cs typeface="+mn-lt"/>
            </a:endParaRPr>
          </a:p>
          <a:p>
            <a:pPr>
              <a:buSzPct val="114999"/>
            </a:pPr>
            <a:r>
              <a:rPr lang="hr-HR" dirty="0">
                <a:ea typeface="+mn-lt"/>
                <a:cs typeface="+mn-lt"/>
              </a:rPr>
              <a:t> Izvršite i ovaj drugi korak. </a:t>
            </a:r>
            <a:endParaRPr lang="en-US" dirty="0">
              <a:ea typeface="+mn-lt"/>
              <a:cs typeface="+mn-lt"/>
            </a:endParaRPr>
          </a:p>
          <a:p>
            <a:pPr>
              <a:buSzPct val="114999"/>
            </a:pPr>
            <a:r>
              <a:rPr lang="hr-HR" dirty="0">
                <a:ea typeface="+mn-lt"/>
                <a:cs typeface="+mn-lt"/>
              </a:rPr>
              <a:t>Nije dovoljno samo pritisnite "Prihvati" kako je opisano pod KORAKOM 1).</a:t>
            </a:r>
          </a:p>
          <a:p>
            <a:pPr marL="0" indent="0">
              <a:buSzPct val="114999"/>
              <a:buNone/>
            </a:pPr>
            <a:r>
              <a:rPr lang="hr-HR" dirty="0">
                <a:ea typeface="+mn-lt"/>
                <a:cs typeface="+mn-lt"/>
              </a:rPr>
              <a:t>SVE GOTOVO!</a:t>
            </a:r>
          </a:p>
          <a:p>
            <a:pPr>
              <a:buSzPct val="114999"/>
            </a:pPr>
            <a:r>
              <a:rPr lang="hr-HR" dirty="0"/>
              <a:t>Na </a:t>
            </a:r>
            <a:r>
              <a:rPr lang="hr-HR" dirty="0" err="1"/>
              <a:t>Videofonu</a:t>
            </a:r>
            <a:r>
              <a:rPr lang="hr-HR" dirty="0"/>
              <a:t> će biti gumb za kontakt s vašim kratkim imenom. </a:t>
            </a:r>
            <a:endParaRPr lang="en-US" dirty="0"/>
          </a:p>
          <a:p>
            <a:pPr>
              <a:buSzPct val="114999"/>
            </a:pPr>
            <a:endParaRPr lang="hr-HR" dirty="0"/>
          </a:p>
          <a:p>
            <a:pPr>
              <a:buSzPct val="114999"/>
            </a:pPr>
            <a:endParaRPr lang="hr-HR" dirty="0">
              <a:ea typeface="+mn-lt"/>
              <a:cs typeface="+mn-lt"/>
            </a:endParaRPr>
          </a:p>
          <a:p>
            <a:pPr>
              <a:buSzPct val="114999"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79486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AADF3647-7DA8-4000-B554-6B1BE11BA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>
                <a:ea typeface="+mj-lt"/>
                <a:cs typeface="+mj-lt"/>
              </a:rPr>
              <a:t>UKLJUČIVANJE ČLANA OBITELJI</a:t>
            </a:r>
            <a:endParaRPr lang="sr-Latn-RS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DE2E25B8-AD33-4648-BAB0-273E4E7FC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>
                <a:ea typeface="+mn-lt"/>
                <a:cs typeface="+mn-lt"/>
              </a:rPr>
              <a:t>Osim vašeg imena, može se prikazati i vaša fotografija. Ako ste aktivirali fotografiju profila na svom Skype računu, ta će se fotografija automatski prikazati na </a:t>
            </a:r>
            <a:r>
              <a:rPr lang="hr-HR" dirty="0" err="1">
                <a:ea typeface="+mn-lt"/>
                <a:cs typeface="+mn-lt"/>
              </a:rPr>
              <a:t>Videofonu</a:t>
            </a:r>
            <a:r>
              <a:rPr lang="hr-HR" dirty="0">
                <a:ea typeface="+mn-lt"/>
                <a:cs typeface="+mn-lt"/>
              </a:rPr>
              <a:t>. </a:t>
            </a:r>
          </a:p>
          <a:p>
            <a:pPr>
              <a:buSzPct val="114999"/>
            </a:pPr>
            <a:r>
              <a:rPr lang="hr-HR" dirty="0">
                <a:ea typeface="+mn-lt"/>
                <a:cs typeface="+mn-lt"/>
              </a:rPr>
              <a:t>Ako želite da se na </a:t>
            </a:r>
            <a:r>
              <a:rPr lang="hr-HR" dirty="0" err="1">
                <a:ea typeface="+mn-lt"/>
                <a:cs typeface="+mn-lt"/>
              </a:rPr>
              <a:t>Videofonu</a:t>
            </a:r>
            <a:r>
              <a:rPr lang="hr-HR" dirty="0">
                <a:ea typeface="+mn-lt"/>
                <a:cs typeface="+mn-lt"/>
              </a:rPr>
              <a:t> prikazuje druga fotografija od one na Skypeu, samo nam pošaljite ovu fotografiju priloženu uz odgovor s tekstom "pritisnut je gumb za prihvaćanje" na </a:t>
            </a:r>
            <a:r>
              <a:rPr lang="hr-HR" dirty="0">
                <a:ea typeface="+mn-lt"/>
                <a:cs typeface="+mn-lt"/>
                <a:hlinkClick r:id="rId2"/>
              </a:rPr>
              <a:t>support@bildfon.com</a:t>
            </a:r>
            <a:r>
              <a:rPr lang="hr-HR" dirty="0">
                <a:ea typeface="+mn-lt"/>
                <a:cs typeface="+mn-lt"/>
              </a:rPr>
              <a:t> Za svoju fotografiju upotrijebite .</a:t>
            </a:r>
            <a:r>
              <a:rPr lang="hr-HR" dirty="0" err="1">
                <a:ea typeface="+mn-lt"/>
                <a:cs typeface="+mn-lt"/>
              </a:rPr>
              <a:t>jpg</a:t>
            </a:r>
            <a:r>
              <a:rPr lang="hr-HR" dirty="0">
                <a:ea typeface="+mn-lt"/>
                <a:cs typeface="+mn-lt"/>
              </a:rPr>
              <a:t> ili .</a:t>
            </a:r>
            <a:r>
              <a:rPr lang="hr-HR" dirty="0" err="1">
                <a:ea typeface="+mn-lt"/>
                <a:cs typeface="+mn-lt"/>
              </a:rPr>
              <a:t>png</a:t>
            </a:r>
            <a:r>
              <a:rPr lang="hr-HR" dirty="0">
                <a:ea typeface="+mn-lt"/>
                <a:cs typeface="+mn-lt"/>
              </a:rPr>
              <a:t> format.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9650460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VODIĆ ZA BRZI POČETAK</a:t>
            </a:r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5605" y="2650228"/>
            <a:ext cx="9107401" cy="93926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475" y="3875956"/>
            <a:ext cx="7146601" cy="43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483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74459" y="1206570"/>
            <a:ext cx="9601196" cy="1303867"/>
          </a:xfrm>
        </p:spPr>
        <p:txBody>
          <a:bodyPr/>
          <a:lstStyle/>
          <a:p>
            <a:r>
              <a:rPr lang="hr-HR" dirty="0"/>
              <a:t>UPUTE ZA VOLONTERE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7665" y="2585585"/>
            <a:ext cx="4414989" cy="326459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54" y="2435290"/>
            <a:ext cx="5413001" cy="341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226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4441" y="1440156"/>
            <a:ext cx="5253135" cy="399959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576" y="1440155"/>
            <a:ext cx="5581557" cy="412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71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83435" y="1392679"/>
            <a:ext cx="9601196" cy="1303867"/>
          </a:xfrm>
        </p:spPr>
        <p:txBody>
          <a:bodyPr>
            <a:normAutofit/>
          </a:bodyPr>
          <a:lstStyle/>
          <a:p>
            <a:r>
              <a:rPr lang="hr-HR" sz="2800" b="1" dirty="0"/>
              <a:t>SAŽETAK PROJEKTA</a:t>
            </a:r>
            <a:br>
              <a:rPr lang="hr-HR" sz="2800" b="1" dirty="0"/>
            </a:br>
            <a:r>
              <a:rPr lang="hr-HR" sz="2800" b="1" dirty="0"/>
              <a:t> TKO SE BOJI GODINA JOŠ?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hr-HR" b="1" dirty="0"/>
              <a:t>Nositelj projekta: Matica umirovljenika Trnja – Zagreb, Poljička 12, Zagreb</a:t>
            </a:r>
            <a:endParaRPr lang="hr-HR" dirty="0"/>
          </a:p>
          <a:p>
            <a:pPr marL="0" indent="0">
              <a:buNone/>
            </a:pPr>
            <a:r>
              <a:rPr lang="hr-HR" b="1" dirty="0"/>
              <a:t>Partneri: </a:t>
            </a:r>
          </a:p>
          <a:p>
            <a:r>
              <a:rPr lang="hr-HR" b="1" dirty="0"/>
              <a:t>1. Centar za kvalitetu života “Forum 50+”, Slavka Kolara 2A, Velika Gorica i</a:t>
            </a:r>
            <a:endParaRPr lang="hr-HR" dirty="0"/>
          </a:p>
          <a:p>
            <a:r>
              <a:rPr lang="hr-HR" b="1" dirty="0"/>
              <a:t>2. Ustanova za obrazovanje odraslih </a:t>
            </a:r>
            <a:r>
              <a:rPr lang="hr-HR" b="1" dirty="0" err="1"/>
              <a:t>Praxis</a:t>
            </a:r>
            <a:r>
              <a:rPr lang="hr-HR" b="1" dirty="0"/>
              <a:t> – učilište za praktična znanja, Jurja </a:t>
            </a:r>
            <a:r>
              <a:rPr lang="hr-HR" b="1" dirty="0" err="1"/>
              <a:t>Haulika</a:t>
            </a:r>
            <a:r>
              <a:rPr lang="hr-HR" b="1" dirty="0"/>
              <a:t> 18,    Karlovac</a:t>
            </a:r>
            <a:endParaRPr lang="hr-HR" dirty="0"/>
          </a:p>
          <a:p>
            <a:r>
              <a:rPr lang="hr-HR" b="1" dirty="0"/>
              <a:t>Voditeljica projekta: Nada Matić</a:t>
            </a:r>
            <a:endParaRPr lang="hr-HR" dirty="0"/>
          </a:p>
          <a:p>
            <a:r>
              <a:rPr lang="hr-HR" b="1" dirty="0"/>
              <a:t>Vrijednost projekta: 1.702.400,00 HRK</a:t>
            </a:r>
            <a:endParaRPr lang="hr-HR" dirty="0"/>
          </a:p>
          <a:p>
            <a:r>
              <a:rPr lang="hr-HR" b="1" dirty="0"/>
              <a:t>Vrijeme provedbe: 24 mjeseca ( početak 14.11.2020.)</a:t>
            </a:r>
            <a:endParaRPr lang="hr-HR" dirty="0"/>
          </a:p>
          <a:p>
            <a:r>
              <a:rPr lang="hr-HR" b="1" dirty="0"/>
              <a:t>Izvor financiranja: Europski socijalni fond</a:t>
            </a:r>
            <a:endParaRPr lang="hr-HR" dirty="0"/>
          </a:p>
          <a:p>
            <a:r>
              <a:rPr lang="hr-HR" b="1" dirty="0"/>
              <a:t>Operativni program:  Učinkoviti ljudski potencijali 2014. – 2020. “Pridruži se – Aktivni u mirovini” – Jačanje sposobnosti organizacija civilnoga društva za unaprjeđenje mogućnosti aktivnog sudjelovanja i socijalne uključenosti umirovljenika“</a:t>
            </a:r>
            <a:endParaRPr lang="hr-HR" dirty="0"/>
          </a:p>
          <a:p>
            <a:pPr marL="0" indent="0">
              <a:buNone/>
            </a:pPr>
            <a:r>
              <a:rPr lang="hr-HR" b="1" dirty="0"/>
              <a:t>Područje provedbe: Grad Zagreb i Zagrebačka županija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2685309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5156" y="1447454"/>
            <a:ext cx="9251442" cy="454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599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16700" y="1253065"/>
            <a:ext cx="9601196" cy="1303867"/>
          </a:xfrm>
        </p:spPr>
        <p:txBody>
          <a:bodyPr/>
          <a:lstStyle/>
          <a:p>
            <a:r>
              <a:rPr lang="hr-HR" dirty="0"/>
              <a:t>POČETAK KORIŠTENJA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00" y="2556932"/>
            <a:ext cx="4626426" cy="2602365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126" y="2491273"/>
            <a:ext cx="5072996" cy="2668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33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88709" y="1728581"/>
            <a:ext cx="9005593" cy="1303867"/>
          </a:xfrm>
        </p:spPr>
        <p:txBody>
          <a:bodyPr>
            <a:normAutofit fontScale="90000"/>
          </a:bodyPr>
          <a:lstStyle/>
          <a:p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hr-HR" sz="4800" u="sng" dirty="0">
                <a:solidFill>
                  <a:srgbClr val="C00000"/>
                </a:solidFill>
              </a:rPr>
              <a:t>„Usamljenost i osjećaj nepoželjnosti je najstrašnije siromaštvo.” </a:t>
            </a:r>
          </a:p>
          <a:p>
            <a:pPr marL="0" indent="0" algn="ctr">
              <a:buNone/>
            </a:pPr>
            <a:r>
              <a:rPr lang="hr-HR" sz="4000" i="1" dirty="0"/>
              <a:t>Majka Tereza</a:t>
            </a:r>
            <a:r>
              <a:rPr lang="hr-HR" sz="4800" dirty="0"/>
              <a:t/>
            </a:r>
            <a:br>
              <a:rPr lang="hr-HR" sz="4800" dirty="0"/>
            </a:br>
            <a:r>
              <a:rPr lang="hr-HR" sz="48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3047196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C62A30F0-1890-48F0-91E4-73B2125CE1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HVALA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B158E998-96FB-4569-9857-E686FDE0855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Projektni koordinator</a:t>
            </a:r>
          </a:p>
          <a:p>
            <a:r>
              <a:rPr lang="hr-HR" dirty="0"/>
              <a:t>Ivan </a:t>
            </a:r>
            <a:r>
              <a:rPr lang="hr-HR" dirty="0" err="1"/>
              <a:t>Svetopetrić</a:t>
            </a:r>
            <a:endParaRPr lang="hr-HR" dirty="0"/>
          </a:p>
          <a:p>
            <a:r>
              <a:rPr lang="hr-HR" dirty="0"/>
              <a:t>Info@forum50.hr</a:t>
            </a:r>
          </a:p>
        </p:txBody>
      </p:sp>
    </p:spTree>
    <p:extLst>
      <p:ext uri="{BB962C8B-B14F-4D97-AF65-F5344CB8AC3E}">
        <p14:creationId xmlns:p14="http://schemas.microsoft.com/office/powerpoint/2010/main" val="17467379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52468" y="1150428"/>
            <a:ext cx="9601196" cy="1303867"/>
          </a:xfrm>
        </p:spPr>
        <p:txBody>
          <a:bodyPr>
            <a:normAutofit/>
          </a:bodyPr>
          <a:lstStyle/>
          <a:p>
            <a:r>
              <a:rPr lang="hr-HR" sz="2000" b="1" dirty="0"/>
              <a:t>CILJEVI PROJEKTA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295401" y="2976809"/>
            <a:ext cx="9601196" cy="3318936"/>
          </a:xfrm>
        </p:spPr>
        <p:txBody>
          <a:bodyPr/>
          <a:lstStyle/>
          <a:p>
            <a:r>
              <a:rPr lang="hr-HR" b="1" dirty="0"/>
              <a:t>Jačanje kapaciteta Matice umirovljenika Trnje – Zagreb i Centra za kvalitetu života “Forum 50+” Velika Gorica za provođenje inovativnih programa zdravog i aktivnog starenja</a:t>
            </a:r>
          </a:p>
          <a:p>
            <a:r>
              <a:rPr lang="hr-HR" b="1" dirty="0"/>
              <a:t>Jačanje udruga za razvoj socijalnih inovacija u području prevencije i zaštite od NASILJA nad osoba starije životne dobi</a:t>
            </a: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927777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/>
              <a:t>AKTIVNOSTI FORUMA 50+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hr-HR" b="1" dirty="0"/>
              <a:t>Razvoj i provedba  Programa za sprječavanje usamljenosti – “Podrška na daljinu: E-</a:t>
            </a:r>
            <a:r>
              <a:rPr lang="hr-HR" b="1" dirty="0" err="1"/>
              <a:t>fac</a:t>
            </a:r>
            <a:r>
              <a:rPr lang="hr-HR" b="1" dirty="0"/>
              <a:t>- </a:t>
            </a:r>
            <a:r>
              <a:rPr lang="hr-HR" b="1" dirty="0" err="1"/>
              <a:t>ilitator</a:t>
            </a:r>
            <a:r>
              <a:rPr lang="hr-HR" b="1" dirty="0"/>
              <a:t>”.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b="1" dirty="0"/>
              <a:t>Razvoj socijalne inovacije </a:t>
            </a:r>
          </a:p>
        </p:txBody>
      </p:sp>
      <p:sp>
        <p:nvSpPr>
          <p:cNvPr id="5" name="Pravokutnik 4"/>
          <p:cNvSpPr/>
          <p:nvPr/>
        </p:nvSpPr>
        <p:spPr>
          <a:xfrm>
            <a:off x="1993641" y="3995163"/>
            <a:ext cx="35953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Edukacijom 8 volontera za neformalne</a:t>
            </a:r>
          </a:p>
          <a:p>
            <a:r>
              <a:rPr lang="hr-HR" dirty="0"/>
              <a:t> kompetencije e-Facilitator za olakšanje</a:t>
            </a:r>
          </a:p>
          <a:p>
            <a:r>
              <a:rPr lang="hr-HR" dirty="0"/>
              <a:t> života i usamljenosti</a:t>
            </a:r>
          </a:p>
          <a:p>
            <a:r>
              <a:rPr lang="hr-HR" dirty="0"/>
              <a:t>80 umirovljenika;</a:t>
            </a:r>
          </a:p>
        </p:txBody>
      </p:sp>
      <p:sp>
        <p:nvSpPr>
          <p:cNvPr id="6" name="Pravokutnik 5"/>
          <p:cNvSpPr/>
          <p:nvPr/>
        </p:nvSpPr>
        <p:spPr>
          <a:xfrm>
            <a:off x="6425682" y="320993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r-HR" sz="2400" dirty="0"/>
              <a:t>- Izradom i provedbom Programa </a:t>
            </a:r>
          </a:p>
          <a:p>
            <a:r>
              <a:rPr lang="hr-HR" sz="2400" dirty="0"/>
              <a:t>"Kažem što mislim, mislim što kažem"</a:t>
            </a:r>
          </a:p>
          <a:p>
            <a:r>
              <a:rPr lang="hr-HR" sz="2400" dirty="0"/>
              <a:t>Prevencija nasilja nad osobama starije </a:t>
            </a:r>
          </a:p>
          <a:p>
            <a:r>
              <a:rPr lang="hr-HR" sz="2400" dirty="0"/>
              <a:t>životne dobi</a:t>
            </a:r>
          </a:p>
        </p:txBody>
      </p:sp>
    </p:spTree>
    <p:extLst>
      <p:ext uri="{BB962C8B-B14F-4D97-AF65-F5344CB8AC3E}">
        <p14:creationId xmlns:p14="http://schemas.microsoft.com/office/powerpoint/2010/main" val="938724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800" b="1" dirty="0"/>
              <a:t>E FACILITATOR - PODRŠKA NA DALJINU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r-HR" b="1" dirty="0"/>
              <a:t>Sadržaj programa</a:t>
            </a:r>
          </a:p>
          <a:p>
            <a:pPr marL="0" indent="0">
              <a:buNone/>
            </a:pPr>
            <a:r>
              <a:rPr lang="hr-HR" sz="2000" dirty="0"/>
              <a:t>I DIO USAMLJENOST STARIJIH OSOBA I DIGITALNE TEHNOLOGIJE</a:t>
            </a:r>
          </a:p>
          <a:p>
            <a:r>
              <a:rPr lang="hr-HR" sz="2000" dirty="0"/>
              <a:t>A. RAZLOZI I CILJEVI IZRADE PROGRAMA</a:t>
            </a:r>
          </a:p>
          <a:p>
            <a:r>
              <a:rPr lang="hr-HR" sz="2000" dirty="0"/>
              <a:t>B. DIGITALNA UKLJUČENOST STARIJEG STANOVNIŠTVA – POTREBE I OGRANIČENJA</a:t>
            </a:r>
          </a:p>
          <a:p>
            <a:r>
              <a:rPr lang="hr-HR" sz="2000" dirty="0"/>
              <a:t>C. DIGITALNE TEHNOLOGIJE I USAMLJENOST</a:t>
            </a:r>
          </a:p>
          <a:p>
            <a:r>
              <a:rPr lang="hr-HR" sz="2000" dirty="0"/>
              <a:t>II DIO PROGRAM ZA STJECANJE neformalnih kompetencija e-Facilitator – digitalna podrška usamljenim starijim osobama</a:t>
            </a:r>
          </a:p>
          <a:p>
            <a:endParaRPr lang="hr-HR" sz="1400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096000" y="2560320"/>
            <a:ext cx="4718304" cy="33101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r-HR" b="1" dirty="0"/>
              <a:t>1. O e-Facilitaciji</a:t>
            </a:r>
          </a:p>
          <a:p>
            <a:pPr marL="0" indent="0">
              <a:buNone/>
            </a:pPr>
            <a:r>
              <a:rPr lang="hr-HR" b="1" dirty="0"/>
              <a:t>1.2. Opći međugeneracijski model e- Facilitacije</a:t>
            </a:r>
          </a:p>
          <a:p>
            <a:pPr marL="0" indent="0">
              <a:buNone/>
            </a:pPr>
            <a:r>
              <a:rPr lang="hr-HR" b="1" dirty="0"/>
              <a:t>2. Kurikulum za stjecanje neformalnih kompetencija za e-Facilitatora</a:t>
            </a:r>
          </a:p>
          <a:p>
            <a:pPr marL="0" indent="0">
              <a:buNone/>
            </a:pPr>
            <a:r>
              <a:rPr lang="hr-HR" b="1" dirty="0"/>
              <a:t>2.1. Cilj kurikuluma</a:t>
            </a:r>
          </a:p>
          <a:p>
            <a:pPr marL="0" indent="0">
              <a:buNone/>
            </a:pPr>
            <a:r>
              <a:rPr lang="hr-HR" b="1" dirty="0"/>
              <a:t>2.2. Trajanje radionica</a:t>
            </a:r>
          </a:p>
          <a:p>
            <a:pPr marL="0" indent="0">
              <a:buNone/>
            </a:pPr>
            <a:r>
              <a:rPr lang="hr-HR" b="1" dirty="0"/>
              <a:t>2.3. Uvjeti upisa, tijeka i završetka edukacije</a:t>
            </a:r>
          </a:p>
          <a:p>
            <a:pPr marL="0" indent="0">
              <a:buNone/>
            </a:pPr>
            <a:r>
              <a:rPr lang="hr-HR" b="1" dirty="0"/>
              <a:t>3. Plan i program</a:t>
            </a:r>
          </a:p>
          <a:p>
            <a:pPr marL="0" indent="0">
              <a:buNone/>
            </a:pPr>
            <a:r>
              <a:rPr lang="hr-HR" b="1" dirty="0"/>
              <a:t>3.1. Plan</a:t>
            </a:r>
          </a:p>
          <a:p>
            <a:pPr marL="0" indent="0">
              <a:buNone/>
            </a:pPr>
            <a:r>
              <a:rPr lang="hr-HR" b="1" dirty="0"/>
              <a:t>3.2. Program</a:t>
            </a:r>
          </a:p>
        </p:txBody>
      </p:sp>
    </p:spTree>
    <p:extLst>
      <p:ext uri="{BB962C8B-B14F-4D97-AF65-F5344CB8AC3E}">
        <p14:creationId xmlns:p14="http://schemas.microsoft.com/office/powerpoint/2010/main" val="4213077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Plan i program edukacije za e-Facilitatora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r-HR" b="1" dirty="0"/>
              <a:t>Plan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81344" y="2420361"/>
            <a:ext cx="4718304" cy="331012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hr-HR" b="1" dirty="0"/>
              <a:t>Ishodi</a:t>
            </a:r>
          </a:p>
          <a:p>
            <a:pPr marL="0" indent="0">
              <a:buNone/>
            </a:pPr>
            <a:r>
              <a:rPr lang="hr-HR" b="1" dirty="0"/>
              <a:t>Stjecanje kompetencija za digitalnu pomoć starijim osobama u: </a:t>
            </a:r>
          </a:p>
          <a:p>
            <a:pPr marL="0" indent="0">
              <a:buNone/>
            </a:pPr>
            <a:r>
              <a:rPr lang="hr-HR" b="1" dirty="0"/>
              <a:t>	olakšanju ostanka povezanosti s obitelji i prijateljima</a:t>
            </a:r>
          </a:p>
          <a:p>
            <a:pPr marL="0" indent="0">
              <a:buNone/>
            </a:pPr>
            <a:r>
              <a:rPr lang="hr-HR" b="1" dirty="0"/>
              <a:t>	pronalasku aktivnosti i podršku za sudjelovanje u društvu</a:t>
            </a:r>
          </a:p>
          <a:p>
            <a:pPr marL="0" indent="0">
              <a:buNone/>
            </a:pPr>
            <a:r>
              <a:rPr lang="hr-HR" b="1" dirty="0"/>
              <a:t>	društvenoj povezanosti s ljudima koji imaju slične interese i životne poglede,</a:t>
            </a:r>
          </a:p>
          <a:p>
            <a:pPr marL="0" indent="0">
              <a:buNone/>
            </a:pPr>
            <a:r>
              <a:rPr lang="hr-HR" b="1" dirty="0"/>
              <a:t>	mogućnostima  poboljšanja raspoloženja  </a:t>
            </a:r>
          </a:p>
          <a:p>
            <a:pPr marL="0" indent="0">
              <a:buNone/>
            </a:pPr>
            <a:r>
              <a:rPr lang="hr-HR" b="1" dirty="0"/>
              <a:t>	načinu stjecanja novih prijateljstava</a:t>
            </a:r>
          </a:p>
          <a:p>
            <a:pPr marL="0" indent="0">
              <a:buNone/>
            </a:pPr>
            <a:endParaRPr lang="hr-HR" dirty="0"/>
          </a:p>
        </p:txBody>
      </p:sp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3502965"/>
              </p:ext>
            </p:extLst>
          </p:nvPr>
        </p:nvGraphicFramePr>
        <p:xfrm>
          <a:off x="1533434" y="2920108"/>
          <a:ext cx="4647910" cy="31267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21" name="Document" r:id="rId4" imgW="5763233" imgH="3876831" progId="Word.Document.12">
                  <p:embed/>
                </p:oleObj>
              </mc:Choice>
              <mc:Fallback>
                <p:oleObj name="Document" r:id="rId4" imgW="5763233" imgH="387683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33434" y="2920108"/>
                        <a:ext cx="4647910" cy="31267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45549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MODUL OO6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1578366" y="2429692"/>
            <a:ext cx="4718304" cy="3310128"/>
          </a:xfrm>
        </p:spPr>
        <p:txBody>
          <a:bodyPr/>
          <a:lstStyle/>
          <a:p>
            <a:r>
              <a:rPr lang="hr-HR" dirty="0"/>
              <a:t>Plan</a:t>
            </a:r>
          </a:p>
          <a:p>
            <a:endParaRPr lang="hr-HR" dirty="0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hr-HR" dirty="0"/>
              <a:t>Program</a:t>
            </a:r>
            <a:endParaRPr lang="hr-HR" sz="2000" dirty="0"/>
          </a:p>
        </p:txBody>
      </p:sp>
      <p:graphicFrame>
        <p:nvGraphicFramePr>
          <p:cNvPr id="5" name="Tablic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5989248"/>
              </p:ext>
            </p:extLst>
          </p:nvPr>
        </p:nvGraphicFramePr>
        <p:xfrm>
          <a:off x="1340739" y="3134956"/>
          <a:ext cx="4840605" cy="15960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23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786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2943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86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OZNAKA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MODUL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TEMA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SATI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M005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ICT i aktivno starenje 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 Aplikacije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Projekti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5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M006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Alati podrške usamljenim starijim osobama bez digitalnog znanja</a:t>
                      </a:r>
                      <a:endParaRPr lang="hr-HR" sz="11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1. Prilagođeni uređaji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2. Platforme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3. Telefon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>
                          <a:effectLst/>
                        </a:rPr>
                        <a:t> </a:t>
                      </a:r>
                      <a:endParaRPr lang="hr-HR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</a:t>
                      </a:r>
                      <a:endParaRPr lang="hr-HR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0" name="Tablica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626734"/>
              </p:ext>
            </p:extLst>
          </p:nvPr>
        </p:nvGraphicFramePr>
        <p:xfrm>
          <a:off x="6181343" y="3226863"/>
          <a:ext cx="5239325" cy="23530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33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059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774345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OPIS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1. Prilagođeni uređaji: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hr-HR" sz="1100" dirty="0">
                          <a:effectLst/>
                        </a:rPr>
                        <a:t>Video fon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hr-HR" sz="1100" u="none" strike="noStrike" dirty="0">
                          <a:effectLst/>
                          <a:hlinkClick r:id="rId3"/>
                        </a:rPr>
                        <a:t>KOMP</a:t>
                      </a:r>
                      <a:r>
                        <a:rPr lang="hr-HR" sz="11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2. Platforme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hr-HR" sz="1100" dirty="0">
                          <a:effectLst/>
                        </a:rPr>
                        <a:t>Karantena Chat 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hr-HR" sz="1100" dirty="0">
                          <a:effectLst/>
                        </a:rPr>
                        <a:t>VOIPBUSTER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hr-HR" sz="1100" dirty="0">
                          <a:effectLst/>
                        </a:rPr>
                        <a:t>3. Telefon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hr-HR" sz="1100" dirty="0">
                          <a:effectLst/>
                        </a:rPr>
                        <a:t>Halo pomoć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hr-HR" sz="1100" dirty="0">
                          <a:effectLst/>
                        </a:rPr>
                        <a:t>Linija za pomoć za emocionalnu podršku za EU</a:t>
                      </a:r>
                    </a:p>
                    <a:p>
                      <a:pPr marL="342900" lvl="0" indent="-342900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hr-HR" sz="1100" dirty="0">
                          <a:effectLst/>
                        </a:rPr>
                        <a:t>Ne hitna medicinska pomoć </a:t>
                      </a:r>
                      <a:endParaRPr lang="hr-HR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8714">
                <a:tc vMerge="1"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hr-HR" sz="28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VIDEOFON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297305" y="3654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hr-HR" altLang="sr-Latn-R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hr-HR" altLang="sr-Latn-R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6307494" y="2976238"/>
            <a:ext cx="4022725" cy="635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50602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520" y="3274230"/>
            <a:ext cx="4152608" cy="1704169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398" y="256206"/>
            <a:ext cx="6504996" cy="1146147"/>
          </a:xfrm>
          <a:prstGeom prst="rect">
            <a:avLst/>
          </a:prstGeom>
        </p:spPr>
      </p:pic>
      <p:pic>
        <p:nvPicPr>
          <p:cNvPr id="16" name="Slika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063" y="1797017"/>
            <a:ext cx="8004742" cy="536494"/>
          </a:xfrm>
          <a:prstGeom prst="rect">
            <a:avLst/>
          </a:prstGeom>
        </p:spPr>
      </p:pic>
      <p:sp>
        <p:nvSpPr>
          <p:cNvPr id="7" name="Naslov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VIDEOFON </a:t>
            </a:r>
            <a:endParaRPr lang="hr-HR" sz="1600" b="1" dirty="0"/>
          </a:p>
        </p:txBody>
      </p:sp>
      <p:sp>
        <p:nvSpPr>
          <p:cNvPr id="8" name="Podnaslov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>
                <a:hlinkClick r:id="rId5"/>
              </a:rPr>
              <a:t>https://bildfon.com/</a:t>
            </a: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69865" y="5139180"/>
            <a:ext cx="4024895" cy="1543699"/>
          </a:xfrm>
          <a:prstGeom prst="rect">
            <a:avLst/>
          </a:prstGeom>
        </p:spPr>
      </p:pic>
      <p:pic>
        <p:nvPicPr>
          <p:cNvPr id="13" name="Slika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516" y="3818381"/>
            <a:ext cx="3374614" cy="286449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62184" y="2728175"/>
            <a:ext cx="3902298" cy="2265665"/>
          </a:xfrm>
          <a:prstGeom prst="rect">
            <a:avLst/>
          </a:prstGeom>
        </p:spPr>
      </p:pic>
      <p:sp>
        <p:nvSpPr>
          <p:cNvPr id="17" name="Pravokutnik 16"/>
          <p:cNvSpPr/>
          <p:nvPr/>
        </p:nvSpPr>
        <p:spPr>
          <a:xfrm>
            <a:off x="8621791" y="3818381"/>
            <a:ext cx="1072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dirty="0"/>
              <a:t>11.5.2021.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2941869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331169" y="1253065"/>
            <a:ext cx="9601196" cy="1303867"/>
          </a:xfrm>
        </p:spPr>
        <p:txBody>
          <a:bodyPr/>
          <a:lstStyle/>
          <a:p>
            <a:r>
              <a:rPr lang="hr-HR" b="1" dirty="0"/>
              <a:t>Što je Videofon??</a:t>
            </a: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poseban komunikacijski uređaj </a:t>
            </a:r>
          </a:p>
          <a:p>
            <a:r>
              <a:rPr lang="hr-HR" dirty="0"/>
              <a:t>pogodan za osobe koje više ne mogu ili ne mogu koristiti pametne telefone, tablete ili računala. </a:t>
            </a:r>
          </a:p>
          <a:p>
            <a:r>
              <a:rPr lang="hr-HR" dirty="0"/>
              <a:t>zvučnik prilagodljiv izuzetno glasno</a:t>
            </a:r>
          </a:p>
          <a:p>
            <a:r>
              <a:rPr lang="hr-HR" dirty="0"/>
              <a:t>nema izbornika </a:t>
            </a:r>
          </a:p>
          <a:p>
            <a:r>
              <a:rPr lang="hr-HR" dirty="0"/>
              <a:t>automatsko prihvaćanje poziva (automatski odgovor) </a:t>
            </a:r>
          </a:p>
          <a:p>
            <a:r>
              <a:rPr lang="hr-HR" dirty="0"/>
              <a:t>ne trebaju nikakva računalna znanja</a:t>
            </a:r>
          </a:p>
        </p:txBody>
      </p:sp>
    </p:spTree>
    <p:extLst>
      <p:ext uri="{BB962C8B-B14F-4D97-AF65-F5344CB8AC3E}">
        <p14:creationId xmlns:p14="http://schemas.microsoft.com/office/powerpoint/2010/main" val="31626615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ski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660</TotalTime>
  <Words>732</Words>
  <Application>Microsoft Office PowerPoint</Application>
  <PresentationFormat>Široki zaslon</PresentationFormat>
  <Paragraphs>189</Paragraphs>
  <Slides>23</Slides>
  <Notes>2</Notes>
  <HiddenSlides>0</HiddenSlides>
  <MMClips>0</MMClips>
  <ScaleCrop>false</ScaleCrop>
  <HeadingPairs>
    <vt:vector size="8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Uloženi OLE poslužitelji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31" baseType="lpstr">
      <vt:lpstr>Arial</vt:lpstr>
      <vt:lpstr>Calibri</vt:lpstr>
      <vt:lpstr>Courier New</vt:lpstr>
      <vt:lpstr>Garamond</vt:lpstr>
      <vt:lpstr>Segoe UI</vt:lpstr>
      <vt:lpstr>Times New Roman</vt:lpstr>
      <vt:lpstr>Organski</vt:lpstr>
      <vt:lpstr>Document</vt:lpstr>
      <vt:lpstr>ESF PROJEKT: „TKO SE BOJI GODINA JOŠ?”  Aktivnost: E FACILITATOR – PODRŠKA NA DALJINU </vt:lpstr>
      <vt:lpstr>SAŽETAK PROJEKTA  TKO SE BOJI GODINA JOŠ?</vt:lpstr>
      <vt:lpstr>CILJEVI PROJEKTA</vt:lpstr>
      <vt:lpstr>AKTIVNOSTI FORUMA 50+</vt:lpstr>
      <vt:lpstr>E FACILITATOR - PODRŠKA NA DALJINU</vt:lpstr>
      <vt:lpstr>Plan i program edukacije za e-Facilitatora</vt:lpstr>
      <vt:lpstr>MODUL OO6</vt:lpstr>
      <vt:lpstr>VIDEOFON </vt:lpstr>
      <vt:lpstr>Što je Videofon??</vt:lpstr>
      <vt:lpstr>Besplatnim video pozivom s rodbinom i prijateljima protiv usamljenosti starijih osoba</vt:lpstr>
      <vt:lpstr>NAČIN PRUŽANJA PODRŠKE</vt:lpstr>
      <vt:lpstr>PODACI O KORISNIKU</vt:lpstr>
      <vt:lpstr>PowerPointova prezentacija</vt:lpstr>
      <vt:lpstr>UKLJUČIVANJE ČLANA OBITELJI</vt:lpstr>
      <vt:lpstr>UKLJUČIVANJE ČLANA OBITELJI</vt:lpstr>
      <vt:lpstr>UKLJUČIVANJE ČLANA OBITELJI</vt:lpstr>
      <vt:lpstr>VODIĆ ZA BRZI POČETAK</vt:lpstr>
      <vt:lpstr>UPUTE ZA VOLONTERE</vt:lpstr>
      <vt:lpstr>PowerPointova prezentacija</vt:lpstr>
      <vt:lpstr>PowerPointova prezentacija</vt:lpstr>
      <vt:lpstr>POČETAK KORIŠTENJA</vt:lpstr>
      <vt:lpstr> </vt:lpstr>
      <vt:lpstr>HVALA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ESF PROJEKT: „TKO SE BOJI GODINA JOŠ?” Aktivnost: E FACILITATOR – PODRŠKA NA DALJINU</dc:title>
  <dc:creator>Forum 50+</dc:creator>
  <cp:lastModifiedBy>Forum 50+</cp:lastModifiedBy>
  <cp:revision>202</cp:revision>
  <dcterms:created xsi:type="dcterms:W3CDTF">2021-04-28T08:14:26Z</dcterms:created>
  <dcterms:modified xsi:type="dcterms:W3CDTF">2023-02-11T12:40:29Z</dcterms:modified>
</cp:coreProperties>
</file>